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9" r:id="rId3"/>
    <p:sldId id="257" r:id="rId4"/>
    <p:sldId id="260" r:id="rId5"/>
    <p:sldId id="261" r:id="rId6"/>
    <p:sldId id="263" r:id="rId7"/>
    <p:sldId id="262" r:id="rId8"/>
    <p:sldId id="264" r:id="rId9"/>
    <p:sldId id="286" r:id="rId10"/>
    <p:sldId id="266" r:id="rId11"/>
    <p:sldId id="287" r:id="rId12"/>
    <p:sldId id="267" r:id="rId13"/>
    <p:sldId id="268" r:id="rId14"/>
    <p:sldId id="265" r:id="rId15"/>
    <p:sldId id="269" r:id="rId16"/>
    <p:sldId id="270" r:id="rId17"/>
    <p:sldId id="288" r:id="rId18"/>
    <p:sldId id="271" r:id="rId19"/>
    <p:sldId id="272" r:id="rId20"/>
    <p:sldId id="258"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董 若扬" initials="董" lastIdx="1" clrIdx="0">
    <p:extLst>
      <p:ext uri="{19B8F6BF-5375-455C-9EA6-DF929625EA0E}">
        <p15:presenceInfo xmlns:p15="http://schemas.microsoft.com/office/powerpoint/2012/main" userId="f7467ccbbc4e46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Avenir Next Medium"/>
          <a:ea typeface="Avenir Next Medium"/>
          <a:cs typeface="Avenir Next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40" d="100"/>
          <a:sy n="40" d="100"/>
        </p:scale>
        <p:origin x="80" y="1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演示文稿标题</a:t>
            </a:r>
          </a:p>
        </p:txBody>
      </p:sp>
      <p:sp>
        <p:nvSpPr>
          <p:cNvPr id="12" name="作者和日期"/>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latin typeface="Avenir Next Medium"/>
                <a:ea typeface="Avenir Next Medium"/>
                <a:cs typeface="Avenir Next Medium"/>
                <a:sym typeface="Avenir Next Medium"/>
              </a:defRPr>
            </a:lvl1pPr>
          </a:lstStyle>
          <a:p>
            <a:r>
              <a:t>作者和日期</a:t>
            </a:r>
          </a:p>
        </p:txBody>
      </p:sp>
      <p:sp>
        <p:nvSpPr>
          <p:cNvPr id="13" name="正文级别 1…"/>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Avenir Next Demi Bold"/>
              </a:defRPr>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r>
              <a:t>属性</a:t>
            </a:r>
          </a:p>
        </p:txBody>
      </p:sp>
      <p:sp>
        <p:nvSpPr>
          <p:cNvPr id="116" name="正文级别 1…"/>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Avenir Next Demi Bold"/>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粉色背景下的两只水母"/>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25" name="深蓝色背景下两只触碰的水母"/>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26" name="蓝色背景下的两只水母"/>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深蓝色背景下两只触碰的水母"/>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深蓝色背景下两只触碰的水母"/>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22" name="作者和日期"/>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FFFFFF"/>
                </a:solidFill>
                <a:latin typeface="Avenir Next Medium"/>
                <a:ea typeface="Avenir Next Medium"/>
                <a:cs typeface="Avenir Next Medium"/>
                <a:sym typeface="Avenir Next Medium"/>
              </a:defRPr>
            </a:lvl1pPr>
          </a:lstStyle>
          <a:p>
            <a:r>
              <a:t>作者和日期</a:t>
            </a:r>
          </a:p>
        </p:txBody>
      </p:sp>
      <p:sp>
        <p:nvSpPr>
          <p:cNvPr id="23" name="演示文稿标题"/>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演示文稿标题</a:t>
            </a:r>
          </a:p>
        </p:txBody>
      </p:sp>
      <p:sp>
        <p:nvSpPr>
          <p:cNvPr id="24" name="正文级别 1…"/>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蓝色背景下的两只水母"/>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幻灯片标题</a:t>
            </a:r>
          </a:p>
        </p:txBody>
      </p:sp>
      <p:sp>
        <p:nvSpPr>
          <p:cNvPr id="34" name="正文级别 1…"/>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xfrm>
            <a:off x="1270000" y="4269316"/>
            <a:ext cx="21844000" cy="8432801"/>
          </a:xfrm>
          <a:prstGeom prst="rect">
            <a:avLst/>
          </a:prstGeom>
        </p:spPr>
        <p:txBody>
          <a:bodyPr numCol="2" spcCol="109220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粉色背景下的两只水母"/>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幻灯片标题"/>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幻灯片标题</a:t>
            </a:r>
          </a:p>
        </p:txBody>
      </p:sp>
      <p:sp>
        <p:nvSpPr>
          <p:cNvPr id="62" name="正文级别 1…"/>
          <p:cNvSpPr txBox="1">
            <a:spLocks noGrp="1"/>
          </p:cNvSpPr>
          <p:nvPr>
            <p:ph type="body" sz="half" idx="1" hasCustomPrompt="1"/>
          </p:nvPr>
        </p:nvSpPr>
        <p:spPr>
          <a:xfrm>
            <a:off x="1270000" y="4267200"/>
            <a:ext cx="9652000" cy="8432800"/>
          </a:xfrm>
          <a:prstGeom prst="rect">
            <a:avLst/>
          </a:prstGeom>
        </p:spPr>
        <p:txBody>
          <a:bodyPr/>
          <a:lstStyle/>
          <a:p>
            <a:r>
              <a:t>幻灯片项目符号文本</a:t>
            </a:r>
          </a:p>
          <a:p>
            <a:pPr lvl="1"/>
            <a:endParaRPr/>
          </a:p>
          <a:p>
            <a:pPr lvl="2"/>
            <a:endParaRPr/>
          </a:p>
          <a:p>
            <a:pPr lvl="3"/>
            <a:endParaRPr/>
          </a:p>
          <a:p>
            <a:pPr lvl="4"/>
            <a:endParaRPr/>
          </a:p>
        </p:txBody>
      </p:sp>
      <p:sp>
        <p:nvSpPr>
          <p:cNvPr id="63" name="幻灯片副标题"/>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幻灯片标题</a:t>
            </a:r>
          </a:p>
        </p:txBody>
      </p:sp>
      <p:sp>
        <p:nvSpPr>
          <p:cNvPr id="3" name="正文级别 1…"/>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1.xml"/><Relationship Id="rId7" Type="http://schemas.openxmlformats.org/officeDocument/2006/relationships/image" Target="../media/image2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演示文稿标题"/>
          <p:cNvSpPr txBox="1">
            <a:spLocks noGrp="1"/>
          </p:cNvSpPr>
          <p:nvPr>
            <p:ph type="ctrTitle"/>
          </p:nvPr>
        </p:nvSpPr>
        <p:spPr>
          <a:prstGeom prst="rect">
            <a:avLst/>
          </a:prstGeom>
        </p:spPr>
        <p:txBody>
          <a:bodyPr/>
          <a:lstStyle/>
          <a:p>
            <a:r>
              <a:rPr lang="en-US" altLang="zh-CN" dirty="0">
                <a:latin typeface="苹方-简" panose="020B0400000000000000" pitchFamily="34" charset="-128"/>
                <a:ea typeface="苹方-简" panose="020B0400000000000000" pitchFamily="34" charset="-128"/>
              </a:rPr>
              <a:t>Network Programming Project 2</a:t>
            </a:r>
            <a:endParaRPr dirty="0">
              <a:latin typeface="苹方-简" panose="020B0400000000000000" pitchFamily="34" charset="-128"/>
              <a:ea typeface="苹方-简" panose="020B0400000000000000" pitchFamily="34" charset="-128"/>
            </a:endParaRPr>
          </a:p>
        </p:txBody>
      </p:sp>
      <p:sp>
        <p:nvSpPr>
          <p:cNvPr id="152" name="作者和日期"/>
          <p:cNvSpPr txBox="1">
            <a:spLocks noGrp="1"/>
          </p:cNvSpPr>
          <p:nvPr>
            <p:ph type="body" idx="21"/>
          </p:nvPr>
        </p:nvSpPr>
        <p:spPr>
          <a:prstGeom prst="rect">
            <a:avLst/>
          </a:prstGeom>
        </p:spPr>
        <p:txBody>
          <a:bodyPr/>
          <a:lstStyle/>
          <a:p>
            <a:r>
              <a:rPr lang="zh-CN" altLang="en-US" dirty="0"/>
              <a:t>汇报人：董若扬</a:t>
            </a:r>
            <a:r>
              <a:rPr lang="en-US" altLang="zh-CN" dirty="0"/>
              <a:t> </a:t>
            </a:r>
            <a:endParaRPr dirty="0"/>
          </a:p>
        </p:txBody>
      </p:sp>
      <p:sp>
        <p:nvSpPr>
          <p:cNvPr id="153" name="演示文稿副标题"/>
          <p:cNvSpPr txBox="1">
            <a:spLocks noGrp="1"/>
          </p:cNvSpPr>
          <p:nvPr>
            <p:ph type="subTitle" sz="quarter" idx="1"/>
          </p:nvPr>
        </p:nvSpPr>
        <p:spPr>
          <a:prstGeom prst="rect">
            <a:avLst/>
          </a:prstGeom>
        </p:spPr>
        <p:txBody>
          <a:bodyPr/>
          <a:lstStyle/>
          <a:p>
            <a:pPr>
              <a:defRPr>
                <a:gradFill flip="none" rotWithShape="1">
                  <a:gsLst>
                    <a:gs pos="0">
                      <a:schemeClr val="accent1">
                        <a:hueOff val="-446844"/>
                        <a:satOff val="-6226"/>
                        <a:lumOff val="18873"/>
                      </a:schemeClr>
                    </a:gs>
                    <a:gs pos="100000">
                      <a:schemeClr val="accent1">
                        <a:hueOff val="-15665233"/>
                        <a:satOff val="-9367"/>
                        <a:lumOff val="13315"/>
                      </a:schemeClr>
                    </a:gs>
                  </a:gsLst>
                  <a:lin ang="5400000" scaled="0"/>
                </a:gradFill>
              </a:defRPr>
            </a:pPr>
            <a:r>
              <a:rPr lang="en-US" altLang="zh-CN" dirty="0">
                <a:latin typeface="苹方-简" panose="020B0400000000000000" pitchFamily="34" charset="-128"/>
                <a:ea typeface="苹方-简" panose="020B0400000000000000" pitchFamily="34" charset="-128"/>
              </a:rPr>
              <a:t>Building a CGI-Support Multi-Threaded Web Server</a:t>
            </a:r>
            <a:endParaRPr lang="en-US" dirty="0">
              <a:latin typeface="苹方-简" panose="020B0400000000000000" pitchFamily="34" charset="-128"/>
              <a:ea typeface="苹方-简" panose="020B0400000000000000" pitchFamily="34" charset="-128"/>
            </a:endParaRPr>
          </a:p>
        </p:txBody>
      </p:sp>
    </p:spTree>
  </p:cSld>
  <p:clrMapOvr>
    <a:masterClrMapping/>
  </p:clrMapOvr>
  <p:transition spd="med" advTm="533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计算器测试</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endParaRPr lang="en-US" altLang="zh-CN" sz="1600" b="0" dirty="0">
              <a:solidFill>
                <a:srgbClr val="A31515"/>
              </a:solidFill>
              <a:effectLst/>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a:p>
            <a:pPr algn="l">
              <a:lnSpc>
                <a:spcPct val="90000"/>
              </a:lnSpc>
            </a:pPr>
            <a:r>
              <a:rPr lang="zh-CN" altLang="en-US" sz="4100" dirty="0">
                <a:latin typeface="苹方-简" panose="020B0400000000000000" pitchFamily="34" charset="-128"/>
                <a:ea typeface="苹方-简" panose="020B0400000000000000" pitchFamily="34" charset="-128"/>
              </a:rPr>
              <a:t>采用</a:t>
            </a:r>
            <a:r>
              <a:rPr lang="en-US" altLang="zh-CN" sz="4100" dirty="0">
                <a:latin typeface="苹方-简" panose="020B0400000000000000" pitchFamily="34" charset="-128"/>
                <a:ea typeface="苹方-简" panose="020B0400000000000000" pitchFamily="34" charset="-128"/>
              </a:rPr>
              <a:t>python</a:t>
            </a:r>
            <a:r>
              <a:rPr lang="zh-CN" altLang="en-US" sz="4100" dirty="0">
                <a:latin typeface="苹方-简" panose="020B0400000000000000" pitchFamily="34" charset="-128"/>
                <a:ea typeface="苹方-简" panose="020B0400000000000000" pitchFamily="34" charset="-128"/>
              </a:rPr>
              <a:t>实现计算器的功能，读取传入的参数，相加后修改模板文件，将生成页面返回给</a:t>
            </a:r>
            <a:r>
              <a:rPr lang="en-US" altLang="zh-CN" sz="4100" dirty="0">
                <a:latin typeface="苹方-简" panose="020B0400000000000000" pitchFamily="34" charset="-128"/>
                <a:ea typeface="苹方-简" panose="020B0400000000000000" pitchFamily="34" charset="-128"/>
              </a:rPr>
              <a:t>Post</a:t>
            </a:r>
            <a:r>
              <a:rPr lang="zh-CN" altLang="en-US" sz="4100" dirty="0">
                <a:latin typeface="苹方-简" panose="020B0400000000000000" pitchFamily="34" charset="-128"/>
                <a:ea typeface="苹方-简" panose="020B0400000000000000" pitchFamily="34" charset="-128"/>
              </a:rPr>
              <a:t>线程。</a:t>
            </a:r>
            <a:endParaRPr lang="zh-CN" altLang="zh-CN" sz="4100" dirty="0">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700132A7-919B-4E23-9220-46A02EF7B3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5" name="图片 4">
            <a:extLst>
              <a:ext uri="{FF2B5EF4-FFF2-40B4-BE49-F238E27FC236}">
                <a16:creationId xmlns:a16="http://schemas.microsoft.com/office/drawing/2014/main" id="{B594A2E8-0E5D-4AB6-A32F-E86DCB4B0101}"/>
              </a:ext>
            </a:extLst>
          </p:cNvPr>
          <p:cNvPicPr/>
          <p:nvPr/>
        </p:nvPicPr>
        <p:blipFill>
          <a:blip r:embed="rId5"/>
          <a:stretch>
            <a:fillRect/>
          </a:stretch>
        </p:blipFill>
        <p:spPr>
          <a:xfrm>
            <a:off x="1270000" y="4721358"/>
            <a:ext cx="17338842" cy="7894262"/>
          </a:xfrm>
          <a:prstGeom prst="rect">
            <a:avLst/>
          </a:prstGeom>
        </p:spPr>
      </p:pic>
    </p:spTree>
    <p:extLst>
      <p:ext uri="{BB962C8B-B14F-4D97-AF65-F5344CB8AC3E}">
        <p14:creationId xmlns:p14="http://schemas.microsoft.com/office/powerpoint/2010/main" val="40289"/>
      </p:ext>
    </p:extLst>
  </p:cSld>
  <p:clrMapOvr>
    <a:masterClrMapping/>
  </p:clrMapOvr>
  <p:transition spd="med" advTm="539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数据库查询测试</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endParaRPr lang="en-US" altLang="zh-CN" sz="1600" b="0" dirty="0">
              <a:solidFill>
                <a:srgbClr val="A31515"/>
              </a:solidFill>
              <a:effectLst/>
              <a:latin typeface="JetBrains Mono" panose="02000009000000000000" pitchFamily="49" charset="0"/>
            </a:endParaRPr>
          </a:p>
          <a:p>
            <a:pPr algn="l"/>
            <a:endParaRPr lang="en-US" altLang="zh-CN" sz="1600" b="0" dirty="0">
              <a:solidFill>
                <a:srgbClr val="000000"/>
              </a:solidFill>
              <a:effectLst/>
              <a:latin typeface="JetBrains Mono" panose="02000009000000000000" pitchFamily="49" charset="0"/>
            </a:endParaRPr>
          </a:p>
          <a:p>
            <a:pPr algn="l">
              <a:lnSpc>
                <a:spcPct val="90000"/>
              </a:lnSpc>
            </a:pPr>
            <a:r>
              <a:rPr lang="zh-CN" altLang="en-US" sz="4100" dirty="0">
                <a:latin typeface="苹方-简" panose="020B0400000000000000" pitchFamily="34" charset="-128"/>
                <a:ea typeface="苹方-简" panose="020B0400000000000000" pitchFamily="34" charset="-128"/>
              </a:rPr>
              <a:t>采用</a:t>
            </a:r>
            <a:r>
              <a:rPr lang="en-US" altLang="zh-CN" sz="4100" dirty="0">
                <a:latin typeface="苹方-简" panose="020B0400000000000000" pitchFamily="34" charset="-128"/>
                <a:ea typeface="苹方-简" panose="020B0400000000000000" pitchFamily="34" charset="-128"/>
              </a:rPr>
              <a:t>python</a:t>
            </a:r>
            <a:r>
              <a:rPr lang="zh-CN" altLang="en-US" sz="4100" dirty="0">
                <a:latin typeface="苹方-简" panose="020B0400000000000000" pitchFamily="34" charset="-128"/>
                <a:ea typeface="苹方-简" panose="020B0400000000000000" pitchFamily="34" charset="-128"/>
              </a:rPr>
              <a:t>实现对学生数据库的查询。学生数据库中包含学生的姓名、学号、班级，可以支持三种属性的查询，也可以只使用其中的一种或者两种属性进行查询。</a:t>
            </a:r>
            <a:endParaRPr lang="zh-CN" altLang="zh-CN" sz="4100" dirty="0">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700132A7-919B-4E23-9220-46A02EF7B3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6" name="图片 5">
            <a:extLst>
              <a:ext uri="{FF2B5EF4-FFF2-40B4-BE49-F238E27FC236}">
                <a16:creationId xmlns:a16="http://schemas.microsoft.com/office/drawing/2014/main" id="{CFC14F1A-6CB8-42FA-92FB-6C6E47FCB31A}"/>
              </a:ext>
            </a:extLst>
          </p:cNvPr>
          <p:cNvPicPr/>
          <p:nvPr/>
        </p:nvPicPr>
        <p:blipFill>
          <a:blip r:embed="rId5"/>
          <a:stretch>
            <a:fillRect/>
          </a:stretch>
        </p:blipFill>
        <p:spPr>
          <a:xfrm>
            <a:off x="1270000" y="4821487"/>
            <a:ext cx="13980862" cy="6586081"/>
          </a:xfrm>
          <a:prstGeom prst="rect">
            <a:avLst/>
          </a:prstGeom>
        </p:spPr>
      </p:pic>
    </p:spTree>
    <p:extLst>
      <p:ext uri="{BB962C8B-B14F-4D97-AF65-F5344CB8AC3E}">
        <p14:creationId xmlns:p14="http://schemas.microsoft.com/office/powerpoint/2010/main" val="568604458"/>
      </p:ext>
    </p:extLst>
  </p:cSld>
  <p:clrMapOvr>
    <a:masterClrMapping/>
  </p:clrMapOvr>
  <p:transition spd="med" advTm="539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55000" lnSpcReduction="20000"/>
          </a:bodyPr>
          <a:lstStyle/>
          <a:p>
            <a:r>
              <a:rPr lang="en-US" dirty="0">
                <a:latin typeface="苹方-简" panose="020B0400000000000000" pitchFamily="34" charset="-128"/>
                <a:ea typeface="苹方-简" panose="020B0400000000000000" pitchFamily="34" charset="-128"/>
              </a:rPr>
              <a:t>Web Server and TCP Socket</a:t>
            </a:r>
          </a:p>
        </p:txBody>
      </p:sp>
      <p:sp>
        <p:nvSpPr>
          <p:cNvPr id="160" name="事实信息"/>
          <p:cNvSpPr txBox="1">
            <a:spLocks noGrp="1"/>
          </p:cNvSpPr>
          <p:nvPr>
            <p:ph type="body" sz="quarter" idx="21"/>
          </p:nvPr>
        </p:nvSpPr>
        <p:spPr>
          <a:xfrm>
            <a:off x="1270000" y="2898183"/>
            <a:ext cx="22552526" cy="10432805"/>
          </a:xfrm>
          <a:prstGeom prst="rect">
            <a:avLst/>
          </a:prstGeom>
        </p:spPr>
        <p:txBody>
          <a:bodyPr>
            <a:normAutofit/>
          </a:bodyPr>
          <a:lstStyle/>
          <a:p>
            <a:pPr algn="l"/>
            <a:r>
              <a:rPr lang="zh-CN" altLang="en-US" sz="4100" dirty="0">
                <a:latin typeface="苹方-简" panose="020B0400000000000000" pitchFamily="34" charset="-128"/>
                <a:ea typeface="苹方-简" panose="020B0400000000000000" pitchFamily="34" charset="-128"/>
              </a:rPr>
              <a:t>使用</a:t>
            </a:r>
            <a:r>
              <a:rPr lang="en-US" altLang="zh-CN" sz="4100" dirty="0" err="1">
                <a:latin typeface="苹方-简" panose="020B0400000000000000" pitchFamily="34" charset="-128"/>
                <a:ea typeface="苹方-简" panose="020B0400000000000000" pitchFamily="34" charset="-128"/>
              </a:rPr>
              <a:t>recv</a:t>
            </a:r>
            <a:r>
              <a:rPr lang="zh-CN" altLang="en-US" sz="4100" dirty="0">
                <a:latin typeface="苹方-简" panose="020B0400000000000000" pitchFamily="34" charset="-128"/>
                <a:ea typeface="苹方-简" panose="020B0400000000000000" pitchFamily="34" charset="-128"/>
              </a:rPr>
              <a:t>实现了一个</a:t>
            </a:r>
            <a:r>
              <a:rPr lang="en-US" altLang="zh-CN" sz="4100" dirty="0">
                <a:latin typeface="苹方-简" panose="020B0400000000000000" pitchFamily="34" charset="-128"/>
                <a:ea typeface="苹方-简" panose="020B0400000000000000" pitchFamily="34" charset="-128"/>
              </a:rPr>
              <a:t>TCP</a:t>
            </a:r>
            <a:r>
              <a:rPr lang="zh-CN" altLang="en-US" sz="4100" dirty="0">
                <a:latin typeface="苹方-简" panose="020B0400000000000000" pitchFamily="34" charset="-128"/>
                <a:ea typeface="苹方-简" panose="020B0400000000000000" pitchFamily="34" charset="-128"/>
              </a:rPr>
              <a:t>服务器的初始化操作，包括创建</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对象、绑定</a:t>
            </a:r>
            <a:r>
              <a:rPr lang="en-US" altLang="zh-CN" sz="4100" dirty="0">
                <a:latin typeface="苹方-简" panose="020B0400000000000000" pitchFamily="34" charset="-128"/>
                <a:ea typeface="苹方-简" panose="020B0400000000000000" pitchFamily="34" charset="-128"/>
              </a:rPr>
              <a:t>IP</a:t>
            </a:r>
            <a:r>
              <a:rPr lang="zh-CN" altLang="en-US" sz="4100" dirty="0">
                <a:latin typeface="苹方-简" panose="020B0400000000000000" pitchFamily="34" charset="-128"/>
                <a:ea typeface="苹方-简" panose="020B0400000000000000" pitchFamily="34" charset="-128"/>
              </a:rPr>
              <a:t>地址和端口号、设置</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选项、设置超时时间以及开始监听客户端连接等。具体来说，该服务器会在本地地址</a:t>
            </a:r>
            <a:r>
              <a:rPr lang="en-US" altLang="zh-CN" sz="4100" dirty="0">
                <a:latin typeface="苹方-简" panose="020B0400000000000000" pitchFamily="34" charset="-128"/>
                <a:ea typeface="苹方-简" panose="020B0400000000000000" pitchFamily="34" charset="-128"/>
              </a:rPr>
              <a:t>0.0.0.0</a:t>
            </a:r>
            <a:r>
              <a:rPr lang="zh-CN" altLang="en-US" sz="4100" dirty="0">
                <a:latin typeface="苹方-简" panose="020B0400000000000000" pitchFamily="34" charset="-128"/>
                <a:ea typeface="苹方-简" panose="020B0400000000000000" pitchFamily="34" charset="-128"/>
              </a:rPr>
              <a:t>上绑定一个指定端口，然后等待客户端的连接请求。当有新的客户端连接时，服务器将会接受并处理其请求，最大连接数由</a:t>
            </a:r>
            <a:r>
              <a:rPr lang="en-US" altLang="zh-CN" sz="4100" dirty="0" err="1">
                <a:latin typeface="苹方-简" panose="020B0400000000000000" pitchFamily="34" charset="-128"/>
                <a:ea typeface="苹方-简" panose="020B0400000000000000" pitchFamily="34" charset="-128"/>
              </a:rPr>
              <a:t>max_connection</a:t>
            </a:r>
            <a:r>
              <a:rPr lang="zh-CN" altLang="en-US" sz="4100" dirty="0">
                <a:latin typeface="苹方-简" panose="020B0400000000000000" pitchFamily="34" charset="-128"/>
                <a:ea typeface="苹方-简" panose="020B0400000000000000" pitchFamily="34" charset="-128"/>
              </a:rPr>
              <a:t>参数指定。同时，该服务器会设置</a:t>
            </a:r>
            <a:r>
              <a:rPr lang="en-US" altLang="zh-CN" sz="4100" dirty="0">
                <a:latin typeface="苹方-简" panose="020B0400000000000000" pitchFamily="34" charset="-128"/>
                <a:ea typeface="苹方-简" panose="020B0400000000000000" pitchFamily="34" charset="-128"/>
              </a:rPr>
              <a:t>SO_REUSEADDR</a:t>
            </a:r>
            <a:r>
              <a:rPr lang="zh-CN" altLang="en-US" sz="4100" dirty="0">
                <a:latin typeface="苹方-简" panose="020B0400000000000000" pitchFamily="34" charset="-128"/>
                <a:ea typeface="苹方-简" panose="020B0400000000000000" pitchFamily="34" charset="-128"/>
              </a:rPr>
              <a:t>选项，允许在</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关闭后立即重新使用该端口，而不需要等待一段时间。这段代码中的</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选项</a:t>
            </a:r>
            <a:r>
              <a:rPr lang="en-US" altLang="zh-CN" sz="4100" dirty="0">
                <a:latin typeface="苹方-简" panose="020B0400000000000000" pitchFamily="34" charset="-128"/>
                <a:ea typeface="苹方-简" panose="020B0400000000000000" pitchFamily="34" charset="-128"/>
              </a:rPr>
              <a:t>SO_REUSEADDR</a:t>
            </a:r>
            <a:r>
              <a:rPr lang="zh-CN" altLang="en-US" sz="4100" dirty="0">
                <a:latin typeface="苹方-简" panose="020B0400000000000000" pitchFamily="34" charset="-128"/>
                <a:ea typeface="苹方-简" panose="020B0400000000000000" pitchFamily="34" charset="-128"/>
              </a:rPr>
              <a:t>对于快速重启服务器或在同一端口上运行多个服务器实例非常有用。</a:t>
            </a:r>
            <a:r>
              <a:rPr lang="en-US" altLang="zh-CN" sz="4100" dirty="0">
                <a:latin typeface="苹方-简" panose="020B0400000000000000" pitchFamily="34" charset="-128"/>
                <a:ea typeface="苹方-简" panose="020B0400000000000000" pitchFamily="34" charset="-128"/>
              </a:rPr>
              <a:t>()</a:t>
            </a:r>
            <a:r>
              <a:rPr lang="zh-CN" altLang="en-US" sz="4100" dirty="0">
                <a:latin typeface="苹方-简" panose="020B0400000000000000" pitchFamily="34" charset="-128"/>
                <a:ea typeface="苹方-简" panose="020B0400000000000000" pitchFamily="34" charset="-128"/>
              </a:rPr>
              <a:t>函数接受对方发送的数据。接收客户端发送的请求信息并进行处理。其中，</a:t>
            </a:r>
            <a:r>
              <a:rPr lang="en-US" altLang="zh-CN" sz="4100" dirty="0" err="1">
                <a:latin typeface="苹方-简" panose="020B0400000000000000" pitchFamily="34" charset="-128"/>
                <a:ea typeface="苹方-简" panose="020B0400000000000000" pitchFamily="34" charset="-128"/>
              </a:rPr>
              <a:t>self.socket</a:t>
            </a:r>
            <a:r>
              <a:rPr lang="en-US" altLang="zh-CN" sz="4100" dirty="0">
                <a:latin typeface="苹方-简" panose="020B0400000000000000" pitchFamily="34" charset="-128"/>
                <a:ea typeface="苹方-简" panose="020B0400000000000000" pitchFamily="34" charset="-128"/>
              </a:rPr>
              <a:t> </a:t>
            </a:r>
            <a:r>
              <a:rPr lang="zh-CN" altLang="en-US" sz="4100" dirty="0">
                <a:latin typeface="苹方-简" panose="020B0400000000000000" pitchFamily="34" charset="-128"/>
                <a:ea typeface="苹方-简" panose="020B0400000000000000" pitchFamily="34" charset="-128"/>
              </a:rPr>
              <a:t>变量表示当前线程正在处理的客户端</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对象，</a:t>
            </a:r>
            <a:r>
              <a:rPr lang="en-US" altLang="zh-CN" sz="4100" dirty="0">
                <a:latin typeface="苹方-简" panose="020B0400000000000000" pitchFamily="34" charset="-128"/>
                <a:ea typeface="苹方-简" panose="020B0400000000000000" pitchFamily="34" charset="-128"/>
              </a:rPr>
              <a:t>tasks </a:t>
            </a:r>
            <a:r>
              <a:rPr lang="zh-CN" altLang="en-US" sz="4100" dirty="0">
                <a:latin typeface="苹方-简" panose="020B0400000000000000" pitchFamily="34" charset="-128"/>
                <a:ea typeface="苹方-简" panose="020B0400000000000000" pitchFamily="34" charset="-128"/>
              </a:rPr>
              <a:t>是一个任务队列，存储了需要处理的</a:t>
            </a:r>
            <a:r>
              <a:rPr lang="en-US" altLang="zh-CN" sz="4100" dirty="0">
                <a:latin typeface="苹方-简" panose="020B0400000000000000" pitchFamily="34" charset="-128"/>
                <a:ea typeface="苹方-简" panose="020B0400000000000000" pitchFamily="34" charset="-128"/>
              </a:rPr>
              <a:t>socket</a:t>
            </a:r>
            <a:r>
              <a:rPr lang="zh-CN" altLang="en-US" sz="4100" dirty="0">
                <a:latin typeface="苹方-简" panose="020B0400000000000000" pitchFamily="34" charset="-128"/>
                <a:ea typeface="苹方-简" panose="020B0400000000000000" pitchFamily="34" charset="-128"/>
              </a:rPr>
              <a:t>对象。由于多个客户端同时连接到服务器，因此需要使用多线程来并发处理请求。使用信号量可以确保每个线程都能够获取到一个任务并开始处理它。</a:t>
            </a: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A4001688-2669-4753-B796-62CD841FBCF0}"/>
              </a:ext>
            </a:extLst>
          </p:cNvPr>
          <p:cNvSpPr txBox="1"/>
          <p:nvPr/>
        </p:nvSpPr>
        <p:spPr>
          <a:xfrm>
            <a:off x="10922000" y="2898184"/>
            <a:ext cx="12192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altLang="zh-CN" sz="1600" b="0" dirty="0">
              <a:solidFill>
                <a:srgbClr val="000000"/>
              </a:solidFill>
              <a:effectLst/>
              <a:latin typeface="JetBrains Mono" panose="02000009000000000000" pitchFamily="49" charset="0"/>
            </a:endParaRPr>
          </a:p>
        </p:txBody>
      </p:sp>
      <p:pic>
        <p:nvPicPr>
          <p:cNvPr id="4" name="图片 3">
            <a:extLst>
              <a:ext uri="{FF2B5EF4-FFF2-40B4-BE49-F238E27FC236}">
                <a16:creationId xmlns:a16="http://schemas.microsoft.com/office/drawing/2014/main" id="{16E1E00E-A97E-4562-87EA-21A1FD208C2E}"/>
              </a:ext>
            </a:extLst>
          </p:cNvPr>
          <p:cNvPicPr>
            <a:picLocks noChangeAspect="1"/>
          </p:cNvPicPr>
          <p:nvPr/>
        </p:nvPicPr>
        <p:blipFill>
          <a:blip r:embed="rId3"/>
          <a:stretch>
            <a:fillRect/>
          </a:stretch>
        </p:blipFill>
        <p:spPr>
          <a:xfrm>
            <a:off x="1269999" y="9519098"/>
            <a:ext cx="10200105" cy="3655592"/>
          </a:xfrm>
          <a:prstGeom prst="rect">
            <a:avLst/>
          </a:prstGeom>
        </p:spPr>
      </p:pic>
      <p:pic>
        <p:nvPicPr>
          <p:cNvPr id="8" name="图片 7">
            <a:extLst>
              <a:ext uri="{FF2B5EF4-FFF2-40B4-BE49-F238E27FC236}">
                <a16:creationId xmlns:a16="http://schemas.microsoft.com/office/drawing/2014/main" id="{7CAB2A77-619C-4F4D-AF8D-7EC739DD12B8}"/>
              </a:ext>
            </a:extLst>
          </p:cNvPr>
          <p:cNvPicPr>
            <a:picLocks noChangeAspect="1"/>
          </p:cNvPicPr>
          <p:nvPr/>
        </p:nvPicPr>
        <p:blipFill>
          <a:blip r:embed="rId4"/>
          <a:stretch>
            <a:fillRect/>
          </a:stretch>
        </p:blipFill>
        <p:spPr>
          <a:xfrm>
            <a:off x="11470104" y="9618023"/>
            <a:ext cx="12855554" cy="2718356"/>
          </a:xfrm>
          <a:prstGeom prst="rect">
            <a:avLst/>
          </a:prstGeom>
        </p:spPr>
      </p:pic>
    </p:spTree>
    <p:extLst>
      <p:ext uri="{BB962C8B-B14F-4D97-AF65-F5344CB8AC3E}">
        <p14:creationId xmlns:p14="http://schemas.microsoft.com/office/powerpoint/2010/main" val="2525704310"/>
      </p:ext>
    </p:extLst>
  </p:cSld>
  <p:clrMapOvr>
    <a:overrideClrMapping bg1="lt1" tx1="dk1" bg2="lt2" tx2="dk2" accent1="accent1" accent2="accent2" accent3="accent3" accent4="accent4" accent5="accent5" accent6="accent6" hlink="hlink" folHlink="folHlink"/>
  </p:clrMapOvr>
  <p:transition spd="med" advTm="105524"/>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62500" lnSpcReduction="20000"/>
          </a:bodyPr>
          <a:lstStyle/>
          <a:p>
            <a:r>
              <a:rPr lang="en-US" dirty="0">
                <a:latin typeface="苹方-简" panose="020B0400000000000000" pitchFamily="34" charset="-128"/>
                <a:ea typeface="苹方-简" panose="020B0400000000000000" pitchFamily="34" charset="-128"/>
              </a:rPr>
              <a:t>Thread Pool Management</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zh-CN" altLang="en-US" sz="4000" dirty="0">
                <a:latin typeface="苹方-简" panose="020B0400000000000000" pitchFamily="34" charset="-128"/>
                <a:ea typeface="苹方-简" panose="020B0400000000000000" pitchFamily="34" charset="-128"/>
              </a:rPr>
              <a:t>线程池管理部分我们使用</a:t>
            </a:r>
            <a:r>
              <a:rPr lang="en-US" altLang="zh-CN" sz="4000" dirty="0">
                <a:latin typeface="苹方-简" panose="020B0400000000000000" pitchFamily="34" charset="-128"/>
                <a:ea typeface="苹方-简" panose="020B0400000000000000" pitchFamily="34" charset="-128"/>
              </a:rPr>
              <a:t>python</a:t>
            </a:r>
            <a:r>
              <a:rPr lang="zh-CN" altLang="en-US" sz="4000" dirty="0">
                <a:latin typeface="苹方-简" panose="020B0400000000000000" pitchFamily="34" charset="-128"/>
                <a:ea typeface="苹方-简" panose="020B0400000000000000" pitchFamily="34" charset="-128"/>
              </a:rPr>
              <a:t>进行实现，使用</a:t>
            </a:r>
            <a:r>
              <a:rPr lang="en-US" altLang="zh-CN" sz="4000" dirty="0" err="1">
                <a:latin typeface="苹方-简" panose="020B0400000000000000" pitchFamily="34" charset="-128"/>
                <a:ea typeface="苹方-简" panose="020B0400000000000000" pitchFamily="34" charset="-128"/>
              </a:rPr>
              <a:t>pycharm</a:t>
            </a:r>
            <a:r>
              <a:rPr lang="zh-CN" altLang="en-US" sz="4000" dirty="0">
                <a:latin typeface="苹方-简" panose="020B0400000000000000" pitchFamily="34" charset="-128"/>
                <a:ea typeface="苹方-简" panose="020B0400000000000000" pitchFamily="34" charset="-128"/>
              </a:rPr>
              <a:t>作为开发工具。我们按照功能将该模块分为了四部分。关键代码及相关功能如下展示：</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1</a:t>
            </a:r>
            <a:r>
              <a:rPr lang="zh-CN" altLang="en-US" sz="4000" dirty="0">
                <a:latin typeface="苹方-简" panose="020B0400000000000000" pitchFamily="34" charset="-128"/>
                <a:ea typeface="苹方-简" panose="020B0400000000000000" pitchFamily="34" charset="-128"/>
              </a:rPr>
              <a:t>）线程池初始化。为实现该功能，我们在</a:t>
            </a:r>
            <a:r>
              <a:rPr lang="en-US" altLang="zh-CN" sz="4000" dirty="0" err="1">
                <a:latin typeface="苹方-简" panose="020B0400000000000000" pitchFamily="34" charset="-128"/>
                <a:ea typeface="苹方-简" panose="020B0400000000000000" pitchFamily="34" charset="-128"/>
              </a:rPr>
              <a:t>thread_pool</a:t>
            </a:r>
            <a:r>
              <a:rPr lang="zh-CN" altLang="en-US" sz="4000" dirty="0">
                <a:latin typeface="苹方-简" panose="020B0400000000000000" pitchFamily="34" charset="-128"/>
                <a:ea typeface="苹方-简" panose="020B0400000000000000" pitchFamily="34" charset="-128"/>
              </a:rPr>
              <a:t>下重写了</a:t>
            </a:r>
            <a:r>
              <a:rPr lang="en-US" altLang="zh-CN" sz="4000" dirty="0">
                <a:latin typeface="苹方-简" panose="020B0400000000000000" pitchFamily="34" charset="-128"/>
                <a:ea typeface="苹方-简" panose="020B0400000000000000" pitchFamily="34" charset="-128"/>
              </a:rPr>
              <a:t>__</a:t>
            </a:r>
            <a:r>
              <a:rPr lang="en-US" altLang="zh-CN" sz="4000" dirty="0" err="1">
                <a:latin typeface="苹方-简" panose="020B0400000000000000" pitchFamily="34" charset="-128"/>
                <a:ea typeface="苹方-简" panose="020B0400000000000000" pitchFamily="34" charset="-128"/>
              </a:rPr>
              <a:t>init</a:t>
            </a:r>
            <a:r>
              <a:rPr lang="en-US" altLang="zh-CN" sz="4000" dirty="0">
                <a:latin typeface="苹方-简" panose="020B0400000000000000" pitchFamily="34" charset="-128"/>
                <a:ea typeface="苹方-简" panose="020B0400000000000000" pitchFamily="34" charset="-128"/>
              </a:rPr>
              <a:t>__</a:t>
            </a:r>
            <a:r>
              <a:rPr lang="zh-CN" altLang="en-US" sz="4000" dirty="0">
                <a:latin typeface="苹方-简" panose="020B0400000000000000" pitchFamily="34" charset="-128"/>
                <a:ea typeface="苹方-简" panose="020B0400000000000000" pitchFamily="34" charset="-128"/>
              </a:rPr>
              <a:t>类，将线程池线程设置为守护线程，并将线程启动，初始化</a:t>
            </a:r>
            <a:r>
              <a:rPr lang="en-US" altLang="zh-CN" sz="4000" dirty="0" err="1">
                <a:latin typeface="苹方-简" panose="020B0400000000000000" pitchFamily="34" charset="-128"/>
                <a:ea typeface="苹方-简" panose="020B0400000000000000" pitchFamily="34" charset="-128"/>
              </a:rPr>
              <a:t>log_name</a:t>
            </a:r>
            <a:r>
              <a:rPr lang="zh-CN" altLang="en-US" sz="4000" dirty="0">
                <a:latin typeface="苹方-简" panose="020B0400000000000000" pitchFamily="34" charset="-128"/>
                <a:ea typeface="苹方-简" panose="020B0400000000000000" pitchFamily="34" charset="-128"/>
              </a:rPr>
              <a:t>。</a:t>
            </a:r>
            <a:endParaRPr lang="en-US" altLang="zh-CN" sz="4000" dirty="0">
              <a:latin typeface="苹方-简" panose="020B0400000000000000" pitchFamily="34" charset="-128"/>
              <a:ea typeface="苹方-简" panose="020B0400000000000000" pitchFamily="34" charset="-128"/>
            </a:endParaRPr>
          </a:p>
          <a:p>
            <a:pPr algn="l"/>
            <a:endParaRPr lang="zh-CN" altLang="en-US" sz="4000" dirty="0">
              <a:latin typeface="苹方-简" panose="020B0400000000000000" pitchFamily="34" charset="-128"/>
              <a:ea typeface="苹方-简" panose="020B0400000000000000" pitchFamily="34" charset="-128"/>
            </a:endParaRP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2</a:t>
            </a:r>
            <a:r>
              <a:rPr lang="zh-CN" altLang="en-US" sz="4000" dirty="0">
                <a:latin typeface="苹方-简" panose="020B0400000000000000" pitchFamily="34" charset="-128"/>
                <a:ea typeface="苹方-简" panose="020B0400000000000000" pitchFamily="34" charset="-128"/>
              </a:rPr>
              <a:t>）线程池监测。每隔一段时间运行监控过程，如果此时工作线程池已满并且任务队列中有尚未处理的任务的时候，取出运行线程队列的队首线程，释放该线程所占用的资源，然后让该线程处理新的任务。</a:t>
            </a:r>
            <a:endParaRPr lang="en-US" altLang="zh-CN" sz="4000" dirty="0">
              <a:latin typeface="苹方-简" panose="020B0400000000000000" pitchFamily="34" charset="-128"/>
              <a:ea typeface="苹方-简" panose="020B0400000000000000" pitchFamily="34" charset="-128"/>
            </a:endParaRP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3</a:t>
            </a:r>
            <a:r>
              <a:rPr lang="zh-CN" altLang="en-US" sz="4000" dirty="0">
                <a:latin typeface="苹方-简" panose="020B0400000000000000" pitchFamily="34" charset="-128"/>
                <a:ea typeface="苹方-简" panose="020B0400000000000000" pitchFamily="34" charset="-128"/>
              </a:rPr>
              <a:t>）关闭线程。关闭线程时调用</a:t>
            </a:r>
            <a:r>
              <a:rPr lang="en-US" altLang="zh-CN" sz="4000" dirty="0">
                <a:latin typeface="苹方-简" panose="020B0400000000000000" pitchFamily="34" charset="-128"/>
                <a:ea typeface="苹方-简" panose="020B0400000000000000" pitchFamily="34" charset="-128"/>
              </a:rPr>
              <a:t>down</a:t>
            </a:r>
            <a:r>
              <a:rPr lang="zh-CN" altLang="en-US" sz="4000" dirty="0">
                <a:latin typeface="苹方-简" panose="020B0400000000000000" pitchFamily="34" charset="-128"/>
                <a:ea typeface="苹方-简" panose="020B0400000000000000" pitchFamily="34" charset="-128"/>
              </a:rPr>
              <a:t>函数，将对应的文件句柄、套接字、线程全部关闭。</a:t>
            </a:r>
            <a:endParaRPr lang="en-US" altLang="zh-CN" sz="4000" dirty="0">
              <a:latin typeface="苹方-简" panose="020B0400000000000000" pitchFamily="34" charset="-128"/>
              <a:ea typeface="苹方-简" panose="020B0400000000000000" pitchFamily="34" charset="-128"/>
            </a:endParaRPr>
          </a:p>
          <a:p>
            <a:pPr algn="l"/>
            <a:endParaRPr lang="zh-CN" altLang="zh-CN" sz="4000" dirty="0">
              <a:latin typeface="苹方-简" panose="020B0400000000000000" pitchFamily="34" charset="-128"/>
              <a:ea typeface="苹方-简" panose="020B0400000000000000" pitchFamily="34" charset="-128"/>
            </a:endParaRPr>
          </a:p>
        </p:txBody>
      </p:sp>
      <p:pic>
        <p:nvPicPr>
          <p:cNvPr id="4" name="图片 3">
            <a:extLst>
              <a:ext uri="{FF2B5EF4-FFF2-40B4-BE49-F238E27FC236}">
                <a16:creationId xmlns:a16="http://schemas.microsoft.com/office/drawing/2014/main" id="{A23F0332-9B49-494E-8394-B012385DEBC8}"/>
              </a:ext>
            </a:extLst>
          </p:cNvPr>
          <p:cNvPicPr>
            <a:picLocks noChangeAspect="1"/>
          </p:cNvPicPr>
          <p:nvPr/>
        </p:nvPicPr>
        <p:blipFill>
          <a:blip r:embed="rId2"/>
          <a:stretch>
            <a:fillRect/>
          </a:stretch>
        </p:blipFill>
        <p:spPr>
          <a:xfrm>
            <a:off x="479443" y="8645547"/>
            <a:ext cx="7205368" cy="1496500"/>
          </a:xfrm>
          <a:prstGeom prst="rect">
            <a:avLst/>
          </a:prstGeom>
        </p:spPr>
      </p:pic>
      <p:pic>
        <p:nvPicPr>
          <p:cNvPr id="6" name="图片 5">
            <a:extLst>
              <a:ext uri="{FF2B5EF4-FFF2-40B4-BE49-F238E27FC236}">
                <a16:creationId xmlns:a16="http://schemas.microsoft.com/office/drawing/2014/main" id="{5D275145-54F8-4F39-8BF6-99F213AB944E}"/>
              </a:ext>
            </a:extLst>
          </p:cNvPr>
          <p:cNvPicPr>
            <a:picLocks noChangeAspect="1"/>
          </p:cNvPicPr>
          <p:nvPr/>
        </p:nvPicPr>
        <p:blipFill>
          <a:blip r:embed="rId3"/>
          <a:stretch>
            <a:fillRect/>
          </a:stretch>
        </p:blipFill>
        <p:spPr>
          <a:xfrm>
            <a:off x="7497097" y="8631285"/>
            <a:ext cx="7464031" cy="2078382"/>
          </a:xfrm>
          <a:prstGeom prst="rect">
            <a:avLst/>
          </a:prstGeom>
        </p:spPr>
      </p:pic>
      <p:pic>
        <p:nvPicPr>
          <p:cNvPr id="8" name="图片 7">
            <a:extLst>
              <a:ext uri="{FF2B5EF4-FFF2-40B4-BE49-F238E27FC236}">
                <a16:creationId xmlns:a16="http://schemas.microsoft.com/office/drawing/2014/main" id="{543AEA72-7A48-44C2-8738-0D14B3559C21}"/>
              </a:ext>
            </a:extLst>
          </p:cNvPr>
          <p:cNvPicPr>
            <a:picLocks noChangeAspect="1"/>
          </p:cNvPicPr>
          <p:nvPr/>
        </p:nvPicPr>
        <p:blipFill>
          <a:blip r:embed="rId4"/>
          <a:stretch>
            <a:fillRect/>
          </a:stretch>
        </p:blipFill>
        <p:spPr>
          <a:xfrm>
            <a:off x="14961129" y="8667504"/>
            <a:ext cx="8152872" cy="4309375"/>
          </a:xfrm>
          <a:prstGeom prst="rect">
            <a:avLst/>
          </a:prstGeom>
        </p:spPr>
      </p:pic>
    </p:spTree>
    <p:extLst>
      <p:ext uri="{BB962C8B-B14F-4D97-AF65-F5344CB8AC3E}">
        <p14:creationId xmlns:p14="http://schemas.microsoft.com/office/powerpoint/2010/main" val="2205867769"/>
      </p:ext>
    </p:extLst>
  </p:cSld>
  <p:clrMapOvr>
    <a:masterClrMapping/>
  </p:clrMapOvr>
  <p:transition spd="med" advTm="2708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55000" lnSpcReduction="20000"/>
          </a:bodyPr>
          <a:lstStyle/>
          <a:p>
            <a:r>
              <a:rPr lang="en-US" altLang="zh-CN" dirty="0">
                <a:latin typeface="苹方-简" panose="020B0400000000000000" pitchFamily="34" charset="-128"/>
                <a:ea typeface="苹方-简" panose="020B0400000000000000" pitchFamily="34" charset="-128"/>
              </a:rPr>
              <a:t>HTTP Request and Response</a:t>
            </a:r>
            <a:endParaRPr lang="en-US"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221032" cy="9717436"/>
          </a:xfrm>
          <a:prstGeom prst="rect">
            <a:avLst/>
          </a:prstGeom>
        </p:spPr>
        <p:txBody>
          <a:bodyPr>
            <a:normAutofit/>
          </a:bodyPr>
          <a:lstStyle/>
          <a:p>
            <a:pPr algn="l">
              <a:lnSpc>
                <a:spcPct val="90000"/>
              </a:lnSpc>
            </a:pPr>
            <a:r>
              <a:rPr lang="en-US" altLang="zh-CN" sz="4100" dirty="0">
                <a:latin typeface="苹方-简" panose="020B0400000000000000" pitchFamily="34" charset="-128"/>
                <a:ea typeface="苹方-简" panose="020B0400000000000000" pitchFamily="34" charset="-128"/>
              </a:rPr>
              <a:t>http</a:t>
            </a:r>
            <a:r>
              <a:rPr lang="zh-CN" altLang="en-US" sz="4100" dirty="0">
                <a:latin typeface="苹方-简" panose="020B0400000000000000" pitchFamily="34" charset="-128"/>
                <a:ea typeface="苹方-简" panose="020B0400000000000000" pitchFamily="34" charset="-128"/>
              </a:rPr>
              <a:t>请求与响应处理在</a:t>
            </a:r>
            <a:r>
              <a:rPr lang="en-US" altLang="zh-CN" sz="4100" dirty="0">
                <a:latin typeface="苹方-简" panose="020B0400000000000000" pitchFamily="34" charset="-128"/>
                <a:ea typeface="苹方-简" panose="020B0400000000000000" pitchFamily="34" charset="-128"/>
              </a:rPr>
              <a:t>worker.py</a:t>
            </a:r>
            <a:r>
              <a:rPr lang="zh-CN" altLang="en-US" sz="4100" dirty="0">
                <a:latin typeface="苹方-简" panose="020B0400000000000000" pitchFamily="34" charset="-128"/>
                <a:ea typeface="苹方-简" panose="020B0400000000000000" pitchFamily="34" charset="-128"/>
              </a:rPr>
              <a:t>中，处理的流程可以简单分为两部分：一是对请求判断和预处理，二是对不同请求的处理。</a:t>
            </a:r>
          </a:p>
          <a:p>
            <a:pPr algn="l">
              <a:lnSpc>
                <a:spcPct val="90000"/>
              </a:lnSpc>
            </a:pPr>
            <a:r>
              <a:rPr lang="zh-CN" altLang="en-US" sz="4100" dirty="0">
                <a:latin typeface="苹方-简" panose="020B0400000000000000" pitchFamily="34" charset="-128"/>
                <a:ea typeface="苹方-简" panose="020B0400000000000000" pitchFamily="34" charset="-128"/>
              </a:rPr>
              <a:t>请求判断和预处理的部分如下：</a:t>
            </a:r>
          </a:p>
          <a:p>
            <a:pPr algn="l">
              <a:lnSpc>
                <a:spcPct val="90000"/>
              </a:lnSpc>
            </a:pPr>
            <a:r>
              <a:rPr lang="zh-CN" altLang="en-US" sz="4100" dirty="0">
                <a:latin typeface="苹方-简" panose="020B0400000000000000" pitchFamily="34" charset="-128"/>
                <a:ea typeface="苹方-简" panose="020B0400000000000000" pitchFamily="34" charset="-128"/>
              </a:rPr>
              <a:t>若没有获取到资源就取消处理进程，若解析的请求行正确，就判断当前请求行的请求资源地址，若是单纯“</a:t>
            </a:r>
            <a:r>
              <a:rPr lang="en-US" altLang="zh-CN" sz="4100" dirty="0">
                <a:latin typeface="苹方-简" panose="020B0400000000000000" pitchFamily="34" charset="-128"/>
                <a:ea typeface="苹方-简" panose="020B0400000000000000" pitchFamily="34" charset="-128"/>
              </a:rPr>
              <a:t>/”</a:t>
            </a:r>
            <a:r>
              <a:rPr lang="zh-CN" altLang="en-US" sz="4100" dirty="0">
                <a:latin typeface="苹方-简" panose="020B0400000000000000" pitchFamily="34" charset="-128"/>
                <a:ea typeface="苹方-简" panose="020B0400000000000000" pitchFamily="34" charset="-128"/>
              </a:rPr>
              <a:t>就转向首页地址，否则资源地址为请求行指向的资源地址。</a:t>
            </a:r>
          </a:p>
          <a:p>
            <a:pPr algn="l">
              <a:lnSpc>
                <a:spcPct val="90000"/>
              </a:lnSpc>
            </a:pPr>
            <a:r>
              <a:rPr lang="zh-CN" altLang="en-US" sz="4100" dirty="0">
                <a:latin typeface="苹方-简" panose="020B0400000000000000" pitchFamily="34" charset="-128"/>
                <a:ea typeface="苹方-简" panose="020B0400000000000000" pitchFamily="34" charset="-128"/>
              </a:rPr>
              <a:t>对不同请求的处理如下：</a:t>
            </a:r>
          </a:p>
          <a:p>
            <a:pPr algn="l">
              <a:lnSpc>
                <a:spcPct val="90000"/>
              </a:lnSpc>
            </a:pPr>
            <a:r>
              <a:rPr lang="zh-CN" altLang="en-US" sz="4100" dirty="0">
                <a:latin typeface="苹方-简" panose="020B0400000000000000" pitchFamily="34" charset="-128"/>
                <a:ea typeface="苹方-简" panose="020B0400000000000000" pitchFamily="34" charset="-128"/>
              </a:rPr>
              <a:t>这部分代码是总的判断部分，判断请求具体时间</a:t>
            </a:r>
            <a:r>
              <a:rPr lang="en-US" altLang="zh-CN" sz="4100" dirty="0">
                <a:latin typeface="苹方-简" panose="020B0400000000000000" pitchFamily="34" charset="-128"/>
                <a:ea typeface="苹方-简" panose="020B0400000000000000" pitchFamily="34" charset="-128"/>
              </a:rPr>
              <a:t>get</a:t>
            </a:r>
            <a:r>
              <a:rPr lang="zh-CN" altLang="en-US" sz="4100" dirty="0">
                <a:latin typeface="苹方-简" panose="020B0400000000000000" pitchFamily="34" charset="-128"/>
                <a:ea typeface="苹方-简" panose="020B0400000000000000" pitchFamily="34" charset="-128"/>
              </a:rPr>
              <a:t>、</a:t>
            </a:r>
            <a:r>
              <a:rPr lang="en-US" altLang="zh-CN" sz="4100" dirty="0">
                <a:latin typeface="苹方-简" panose="020B0400000000000000" pitchFamily="34" charset="-128"/>
                <a:ea typeface="苹方-简" panose="020B0400000000000000" pitchFamily="34" charset="-128"/>
              </a:rPr>
              <a:t>post</a:t>
            </a:r>
            <a:r>
              <a:rPr lang="zh-CN" altLang="en-US" sz="4100" dirty="0">
                <a:latin typeface="苹方-简" panose="020B0400000000000000" pitchFamily="34" charset="-128"/>
                <a:ea typeface="苹方-简" panose="020B0400000000000000" pitchFamily="34" charset="-128"/>
              </a:rPr>
              <a:t>还是</a:t>
            </a:r>
            <a:r>
              <a:rPr lang="en-US" altLang="zh-CN" sz="4100" dirty="0">
                <a:latin typeface="苹方-简" panose="020B0400000000000000" pitchFamily="34" charset="-128"/>
                <a:ea typeface="苹方-简" panose="020B0400000000000000" pitchFamily="34" charset="-128"/>
              </a:rPr>
              <a:t>head</a:t>
            </a:r>
            <a:r>
              <a:rPr lang="zh-CN" altLang="en-US" sz="4100" dirty="0">
                <a:latin typeface="苹方-简" panose="020B0400000000000000" pitchFamily="34" charset="-128"/>
                <a:ea typeface="苹方-简" panose="020B0400000000000000" pitchFamily="34" charset="-128"/>
              </a:rPr>
              <a:t>，然后转向对应的处理，如果不是以上三种之一，那么返回</a:t>
            </a:r>
            <a:r>
              <a:rPr lang="en-US" altLang="zh-CN" sz="4100" dirty="0">
                <a:latin typeface="苹方-简" panose="020B0400000000000000" pitchFamily="34" charset="-128"/>
                <a:ea typeface="苹方-简" panose="020B0400000000000000" pitchFamily="34" charset="-128"/>
              </a:rPr>
              <a:t>400</a:t>
            </a:r>
            <a:r>
              <a:rPr lang="zh-CN" altLang="en-US" sz="4100" dirty="0">
                <a:latin typeface="苹方-简" panose="020B0400000000000000" pitchFamily="34" charset="-128"/>
                <a:ea typeface="苹方-简" panose="020B0400000000000000" pitchFamily="34" charset="-128"/>
              </a:rPr>
              <a:t>状态码以及对应的响应头信息。</a:t>
            </a:r>
          </a:p>
          <a:p>
            <a:pPr algn="l">
              <a:lnSpc>
                <a:spcPct val="90000"/>
              </a:lnSpc>
            </a:pPr>
            <a:r>
              <a:rPr lang="en-US" altLang="zh-CN" sz="4100" dirty="0">
                <a:latin typeface="苹方-简" panose="020B0400000000000000" pitchFamily="34" charset="-128"/>
                <a:ea typeface="苹方-简" panose="020B0400000000000000" pitchFamily="34" charset="-128"/>
              </a:rPr>
              <a:t>Post</a:t>
            </a:r>
            <a:r>
              <a:rPr lang="zh-CN" altLang="en-US" sz="4100" dirty="0">
                <a:latin typeface="苹方-简" panose="020B0400000000000000" pitchFamily="34" charset="-128"/>
                <a:ea typeface="苹方-简" panose="020B0400000000000000" pitchFamily="34" charset="-128"/>
              </a:rPr>
              <a:t>请求在本项目中作用是执行具体的处理流程，因而在处理</a:t>
            </a:r>
            <a:r>
              <a:rPr lang="en-US" altLang="zh-CN" sz="4100" dirty="0">
                <a:latin typeface="苹方-简" panose="020B0400000000000000" pitchFamily="34" charset="-128"/>
                <a:ea typeface="苹方-简" panose="020B0400000000000000" pitchFamily="34" charset="-128"/>
              </a:rPr>
              <a:t>post</a:t>
            </a:r>
            <a:r>
              <a:rPr lang="zh-CN" altLang="en-US" sz="4100" dirty="0">
                <a:latin typeface="苹方-简" panose="020B0400000000000000" pitchFamily="34" charset="-128"/>
                <a:ea typeface="苹方-简" panose="020B0400000000000000" pitchFamily="34" charset="-128"/>
              </a:rPr>
              <a:t>中主要做的是使用系统</a:t>
            </a:r>
            <a:r>
              <a:rPr lang="en-US" altLang="zh-CN" sz="4100" dirty="0">
                <a:latin typeface="苹方-简" panose="020B0400000000000000" pitchFamily="34" charset="-128"/>
                <a:ea typeface="苹方-简" panose="020B0400000000000000" pitchFamily="34" charset="-128"/>
              </a:rPr>
              <a:t>shell</a:t>
            </a:r>
            <a:r>
              <a:rPr lang="zh-CN" altLang="en-US" sz="4100" dirty="0">
                <a:latin typeface="苹方-简" panose="020B0400000000000000" pitchFamily="34" charset="-128"/>
                <a:ea typeface="苹方-简" panose="020B0400000000000000" pitchFamily="34" charset="-128"/>
              </a:rPr>
              <a:t>指令运行</a:t>
            </a:r>
            <a:r>
              <a:rPr lang="en-US" altLang="zh-CN" sz="4100" dirty="0">
                <a:latin typeface="苹方-简" panose="020B0400000000000000" pitchFamily="34" charset="-128"/>
                <a:ea typeface="苹方-简" panose="020B0400000000000000" pitchFamily="34" charset="-128"/>
              </a:rPr>
              <a:t>python</a:t>
            </a:r>
            <a:r>
              <a:rPr lang="zh-CN" altLang="en-US" sz="4100" dirty="0">
                <a:latin typeface="苹方-简" panose="020B0400000000000000" pitchFamily="34" charset="-128"/>
                <a:ea typeface="苹方-简" panose="020B0400000000000000" pitchFamily="34" charset="-128"/>
              </a:rPr>
              <a:t>程序，将运行得到的结果进行返回。</a:t>
            </a:r>
            <a:endParaRPr lang="zh-CN" altLang="zh-CN" sz="4100" dirty="0">
              <a:latin typeface="苹方-简" panose="020B0400000000000000" pitchFamily="34" charset="-128"/>
              <a:ea typeface="苹方-简" panose="020B0400000000000000" pitchFamily="34" charset="-128"/>
            </a:endParaRPr>
          </a:p>
        </p:txBody>
      </p:sp>
    </p:spTree>
    <p:extLst>
      <p:ext uri="{BB962C8B-B14F-4D97-AF65-F5344CB8AC3E}">
        <p14:creationId xmlns:p14="http://schemas.microsoft.com/office/powerpoint/2010/main" val="490322084"/>
      </p:ext>
    </p:extLst>
  </p:cSld>
  <p:clrMapOvr>
    <a:masterClrMapping/>
  </p:clrMapOvr>
  <p:transition spd="med" advTm="6767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62500" lnSpcReduction="20000"/>
          </a:bodyPr>
          <a:lstStyle/>
          <a:p>
            <a:r>
              <a:rPr lang="en-US" altLang="zh-CN" dirty="0">
                <a:latin typeface="苹方-简" panose="020B0400000000000000" pitchFamily="34" charset="-128"/>
                <a:ea typeface="苹方-简" panose="020B0400000000000000" pitchFamily="34" charset="-128"/>
              </a:rPr>
              <a:t>Static and Dynamic Page</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144205"/>
            <a:ext cx="10633242" cy="9717436"/>
          </a:xfrm>
          <a:prstGeom prst="rect">
            <a:avLst/>
          </a:prstGeom>
        </p:spPr>
        <p:txBody>
          <a:bodyPr>
            <a:normAutofit/>
          </a:bodyPr>
          <a:lstStyle/>
          <a:p>
            <a:pPr algn="l"/>
            <a:endParaRPr lang="en-US" altLang="zh-CN" sz="1200" b="0" dirty="0">
              <a:solidFill>
                <a:srgbClr val="000000"/>
              </a:solidFill>
              <a:effectLst/>
              <a:latin typeface="JetBrains Mono" panose="02000009000000000000" pitchFamily="49" charset="0"/>
            </a:endParaRPr>
          </a:p>
        </p:txBody>
      </p:sp>
      <p:sp>
        <p:nvSpPr>
          <p:cNvPr id="3" name="Rectangle 1">
            <a:extLst>
              <a:ext uri="{FF2B5EF4-FFF2-40B4-BE49-F238E27FC236}">
                <a16:creationId xmlns:a16="http://schemas.microsoft.com/office/drawing/2014/main" id="{90341584-AFD0-466C-9C20-42F8692DE29B}"/>
              </a:ext>
            </a:extLst>
          </p:cNvPr>
          <p:cNvSpPr>
            <a:spLocks noChangeArrowheads="1"/>
          </p:cNvSpPr>
          <p:nvPr/>
        </p:nvSpPr>
        <p:spPr bwMode="auto">
          <a:xfrm>
            <a:off x="11903242" y="6956225"/>
            <a:ext cx="11210758" cy="707886"/>
          </a:xfrm>
          <a:prstGeom prst="rect">
            <a:avLst/>
          </a:prstGeom>
          <a:solidFill>
            <a:srgbClr val="F1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0" b="0" i="0" u="none" strike="noStrike" cap="none" normalizeH="0" baseline="0" dirty="0">
              <a:ln>
                <a:noFill/>
              </a:ln>
              <a:solidFill>
                <a:schemeClr val="tx1"/>
              </a:solidFill>
              <a:effectLst/>
              <a:latin typeface="苹方-简" panose="020B0400000000000000" pitchFamily="34" charset="-128"/>
              <a:ea typeface="苹方-简" panose="020B0400000000000000" pitchFamily="34" charset="-128"/>
            </a:endParaRPr>
          </a:p>
        </p:txBody>
      </p:sp>
      <p:pic>
        <p:nvPicPr>
          <p:cNvPr id="2" name="已录下的声音">
            <a:hlinkClick r:id="" action="ppaction://media"/>
            <a:extLst>
              <a:ext uri="{FF2B5EF4-FFF2-40B4-BE49-F238E27FC236}">
                <a16:creationId xmlns:a16="http://schemas.microsoft.com/office/drawing/2014/main" id="{8D44D848-DFC1-47FA-9568-13C8EAB62B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6" name="图片 5">
            <a:extLst>
              <a:ext uri="{FF2B5EF4-FFF2-40B4-BE49-F238E27FC236}">
                <a16:creationId xmlns:a16="http://schemas.microsoft.com/office/drawing/2014/main" id="{1343D024-B496-4F7D-B876-B2E60FA558D9}"/>
              </a:ext>
            </a:extLst>
          </p:cNvPr>
          <p:cNvPicPr/>
          <p:nvPr/>
        </p:nvPicPr>
        <p:blipFill>
          <a:blip r:embed="rId5"/>
          <a:stretch>
            <a:fillRect/>
          </a:stretch>
        </p:blipFill>
        <p:spPr>
          <a:xfrm>
            <a:off x="1269999" y="2419137"/>
            <a:ext cx="10633241" cy="7109703"/>
          </a:xfrm>
          <a:prstGeom prst="rect">
            <a:avLst/>
          </a:prstGeom>
        </p:spPr>
      </p:pic>
      <p:pic>
        <p:nvPicPr>
          <p:cNvPr id="7" name="图片 6">
            <a:extLst>
              <a:ext uri="{FF2B5EF4-FFF2-40B4-BE49-F238E27FC236}">
                <a16:creationId xmlns:a16="http://schemas.microsoft.com/office/drawing/2014/main" id="{BD1D0465-A8C2-4F22-8614-9C022E287E0C}"/>
              </a:ext>
            </a:extLst>
          </p:cNvPr>
          <p:cNvPicPr/>
          <p:nvPr/>
        </p:nvPicPr>
        <p:blipFill>
          <a:blip r:embed="rId5"/>
          <a:stretch>
            <a:fillRect/>
          </a:stretch>
        </p:blipFill>
        <p:spPr>
          <a:xfrm>
            <a:off x="11903239" y="2419137"/>
            <a:ext cx="11438023" cy="6772988"/>
          </a:xfrm>
          <a:prstGeom prst="rect">
            <a:avLst/>
          </a:prstGeom>
        </p:spPr>
      </p:pic>
    </p:spTree>
    <p:extLst>
      <p:ext uri="{BB962C8B-B14F-4D97-AF65-F5344CB8AC3E}">
        <p14:creationId xmlns:p14="http://schemas.microsoft.com/office/powerpoint/2010/main" val="2576799444"/>
      </p:ext>
    </p:extLst>
  </p:cSld>
  <p:clrMapOvr>
    <a:masterClrMapping/>
  </p:clrMapOvr>
  <p:transition spd="med" advTm="716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CGI</a:t>
            </a:r>
          </a:p>
        </p:txBody>
      </p:sp>
      <p:sp>
        <p:nvSpPr>
          <p:cNvPr id="160" name="事实信息"/>
          <p:cNvSpPr txBox="1">
            <a:spLocks noGrp="1"/>
          </p:cNvSpPr>
          <p:nvPr>
            <p:ph type="body" idx="21"/>
          </p:nvPr>
        </p:nvSpPr>
        <p:spPr>
          <a:xfrm>
            <a:off x="1270000" y="2898184"/>
            <a:ext cx="10922000" cy="9717436"/>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653B8F90-C49F-474E-8D1B-5B46F1CA87AF}"/>
              </a:ext>
            </a:extLst>
          </p:cNvPr>
          <p:cNvSpPr txBox="1"/>
          <p:nvPr/>
        </p:nvSpPr>
        <p:spPr>
          <a:xfrm>
            <a:off x="12192000" y="2898185"/>
            <a:ext cx="1092200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dirty="0">
                <a:latin typeface="苹方-简" panose="020B0400000000000000" pitchFamily="34" charset="-128"/>
                <a:ea typeface="苹方-简" panose="020B0400000000000000" pitchFamily="34" charset="-128"/>
              </a:rPr>
              <a:t>计算器测试：采用</a:t>
            </a:r>
            <a:r>
              <a:rPr lang="en-US" altLang="zh-CN" sz="2800" dirty="0">
                <a:latin typeface="苹方-简" panose="020B0400000000000000" pitchFamily="34" charset="-128"/>
                <a:ea typeface="苹方-简" panose="020B0400000000000000" pitchFamily="34" charset="-128"/>
              </a:rPr>
              <a:t>python</a:t>
            </a:r>
            <a:r>
              <a:rPr lang="zh-CN" altLang="en-US" sz="2800" dirty="0">
                <a:latin typeface="苹方-简" panose="020B0400000000000000" pitchFamily="34" charset="-128"/>
                <a:ea typeface="苹方-简" panose="020B0400000000000000" pitchFamily="34" charset="-128"/>
              </a:rPr>
              <a:t>实现计算器的功能，读取传入的参数与运算符，运算后修改模板文件，将生成页面返回给</a:t>
            </a:r>
            <a:r>
              <a:rPr lang="en-US" altLang="zh-CN" sz="2800" dirty="0">
                <a:latin typeface="苹方-简" panose="020B0400000000000000" pitchFamily="34" charset="-128"/>
                <a:ea typeface="苹方-简" panose="020B0400000000000000" pitchFamily="34" charset="-128"/>
              </a:rPr>
              <a:t>Post</a:t>
            </a:r>
            <a:r>
              <a:rPr lang="zh-CN" altLang="en-US" sz="2800" dirty="0">
                <a:latin typeface="苹方-简" panose="020B0400000000000000" pitchFamily="34" charset="-128"/>
                <a:ea typeface="苹方-简" panose="020B0400000000000000" pitchFamily="34" charset="-128"/>
              </a:rPr>
              <a:t>线程。</a:t>
            </a:r>
          </a:p>
          <a:p>
            <a:pPr algn="l"/>
            <a:r>
              <a:rPr lang="zh-CN" altLang="en-US" sz="2800" dirty="0">
                <a:latin typeface="苹方-简" panose="020B0400000000000000" pitchFamily="34" charset="-128"/>
                <a:ea typeface="苹方-简" panose="020B0400000000000000" pitchFamily="34" charset="-128"/>
              </a:rPr>
              <a:t>输入：传入的参数与运算符（表单的数据）</a:t>
            </a:r>
          </a:p>
          <a:p>
            <a:pPr algn="l"/>
            <a:r>
              <a:rPr lang="zh-CN" altLang="en-US" sz="2800" dirty="0">
                <a:latin typeface="苹方-简" panose="020B0400000000000000" pitchFamily="34" charset="-128"/>
                <a:ea typeface="苹方-简" panose="020B0400000000000000" pitchFamily="34" charset="-128"/>
              </a:rPr>
              <a:t>输出：运算结果</a:t>
            </a:r>
            <a:endParaRPr lang="en-US" altLang="zh-CN" sz="2800" dirty="0">
              <a:latin typeface="苹方-简" panose="020B0400000000000000" pitchFamily="34" charset="-128"/>
              <a:ea typeface="苹方-简" panose="020B0400000000000000" pitchFamily="34" charset="-128"/>
            </a:endParaRPr>
          </a:p>
          <a:p>
            <a:pPr algn="l"/>
            <a:endParaRPr lang="zh-CN" altLang="en-US" sz="2800" dirty="0">
              <a:latin typeface="苹方-简" panose="020B0400000000000000" pitchFamily="34" charset="-128"/>
              <a:ea typeface="苹方-简" panose="020B0400000000000000" pitchFamily="34" charset="-128"/>
            </a:endParaRPr>
          </a:p>
        </p:txBody>
      </p:sp>
      <p:pic>
        <p:nvPicPr>
          <p:cNvPr id="4" name="图片 3">
            <a:extLst>
              <a:ext uri="{FF2B5EF4-FFF2-40B4-BE49-F238E27FC236}">
                <a16:creationId xmlns:a16="http://schemas.microsoft.com/office/drawing/2014/main" id="{0B114753-F0D2-4D5C-A2EF-9002AE9AB9BD}"/>
              </a:ext>
            </a:extLst>
          </p:cNvPr>
          <p:cNvPicPr>
            <a:picLocks noChangeAspect="1"/>
          </p:cNvPicPr>
          <p:nvPr/>
        </p:nvPicPr>
        <p:blipFill>
          <a:blip r:embed="rId2"/>
          <a:stretch>
            <a:fillRect/>
          </a:stretch>
        </p:blipFill>
        <p:spPr>
          <a:xfrm>
            <a:off x="1270000" y="2927594"/>
            <a:ext cx="5772447" cy="5556536"/>
          </a:xfrm>
          <a:prstGeom prst="rect">
            <a:avLst/>
          </a:prstGeom>
        </p:spPr>
      </p:pic>
      <p:pic>
        <p:nvPicPr>
          <p:cNvPr id="7" name="图片 6">
            <a:extLst>
              <a:ext uri="{FF2B5EF4-FFF2-40B4-BE49-F238E27FC236}">
                <a16:creationId xmlns:a16="http://schemas.microsoft.com/office/drawing/2014/main" id="{F1E8BE94-3500-4197-87CC-BEF7D1ACBB44}"/>
              </a:ext>
            </a:extLst>
          </p:cNvPr>
          <p:cNvPicPr>
            <a:picLocks noChangeAspect="1"/>
          </p:cNvPicPr>
          <p:nvPr/>
        </p:nvPicPr>
        <p:blipFill>
          <a:blip r:embed="rId3"/>
          <a:stretch>
            <a:fillRect/>
          </a:stretch>
        </p:blipFill>
        <p:spPr>
          <a:xfrm>
            <a:off x="1270000" y="8484130"/>
            <a:ext cx="5778797" cy="3086259"/>
          </a:xfrm>
          <a:prstGeom prst="rect">
            <a:avLst/>
          </a:prstGeom>
        </p:spPr>
      </p:pic>
    </p:spTree>
    <p:extLst>
      <p:ext uri="{BB962C8B-B14F-4D97-AF65-F5344CB8AC3E}">
        <p14:creationId xmlns:p14="http://schemas.microsoft.com/office/powerpoint/2010/main" val="597480620"/>
      </p:ext>
    </p:extLst>
  </p:cSld>
  <p:clrMapOvr>
    <a:masterClrMapping/>
  </p:clrMapOvr>
  <p:transition spd="med" advTm="76986"/>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CGI</a:t>
            </a:r>
          </a:p>
        </p:txBody>
      </p:sp>
      <p:sp>
        <p:nvSpPr>
          <p:cNvPr id="160" name="事实信息"/>
          <p:cNvSpPr txBox="1">
            <a:spLocks noGrp="1"/>
          </p:cNvSpPr>
          <p:nvPr>
            <p:ph type="body" idx="21"/>
          </p:nvPr>
        </p:nvSpPr>
        <p:spPr>
          <a:xfrm>
            <a:off x="1270000" y="2898184"/>
            <a:ext cx="10922000" cy="9717436"/>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653B8F90-C49F-474E-8D1B-5B46F1CA87AF}"/>
              </a:ext>
            </a:extLst>
          </p:cNvPr>
          <p:cNvSpPr txBox="1"/>
          <p:nvPr/>
        </p:nvSpPr>
        <p:spPr>
          <a:xfrm>
            <a:off x="12192000" y="2898185"/>
            <a:ext cx="10922000" cy="3108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endParaRPr lang="en-US" altLang="zh-CN" sz="2800" dirty="0">
              <a:latin typeface="苹方-简" panose="020B0400000000000000" pitchFamily="34" charset="-128"/>
              <a:ea typeface="苹方-简" panose="020B0400000000000000" pitchFamily="34" charset="-128"/>
            </a:endParaRPr>
          </a:p>
          <a:p>
            <a:pPr algn="l"/>
            <a:r>
              <a:rPr lang="zh-CN" altLang="en-US" sz="2800" dirty="0">
                <a:latin typeface="苹方-简" panose="020B0400000000000000" pitchFamily="34" charset="-128"/>
                <a:ea typeface="苹方-简" panose="020B0400000000000000" pitchFamily="34" charset="-128"/>
              </a:rPr>
              <a:t>数据库查询测试：采用</a:t>
            </a:r>
            <a:r>
              <a:rPr lang="en-US" altLang="zh-CN" sz="2800" dirty="0">
                <a:latin typeface="苹方-简" panose="020B0400000000000000" pitchFamily="34" charset="-128"/>
                <a:ea typeface="苹方-简" panose="020B0400000000000000" pitchFamily="34" charset="-128"/>
              </a:rPr>
              <a:t>python</a:t>
            </a:r>
            <a:r>
              <a:rPr lang="zh-CN" altLang="en-US" sz="2800" dirty="0">
                <a:latin typeface="苹方-简" panose="020B0400000000000000" pitchFamily="34" charset="-128"/>
                <a:ea typeface="苹方-简" panose="020B0400000000000000" pitchFamily="34" charset="-128"/>
              </a:rPr>
              <a:t>实现对学生数据库的查询。学生数据库中包含学生的姓名、学号、班级，可以支持三种属性的查询，也可以只使用其中的一种或者两种属性进行查询。</a:t>
            </a:r>
          </a:p>
          <a:p>
            <a:pPr algn="l"/>
            <a:r>
              <a:rPr lang="zh-CN" altLang="en-US" sz="2800" dirty="0">
                <a:latin typeface="苹方-简" panose="020B0400000000000000" pitchFamily="34" charset="-128"/>
                <a:ea typeface="苹方-简" panose="020B0400000000000000" pitchFamily="34" charset="-128"/>
              </a:rPr>
              <a:t>输入：查询的条件</a:t>
            </a:r>
          </a:p>
          <a:p>
            <a:pPr algn="l"/>
            <a:r>
              <a:rPr lang="zh-CN" altLang="en-US" sz="2800" dirty="0">
                <a:latin typeface="苹方-简" panose="020B0400000000000000" pitchFamily="34" charset="-128"/>
                <a:ea typeface="苹方-简" panose="020B0400000000000000" pitchFamily="34" charset="-128"/>
              </a:rPr>
              <a:t>输出：拼接的</a:t>
            </a:r>
            <a:r>
              <a:rPr lang="en-US" altLang="zh-CN" sz="2800" dirty="0" err="1">
                <a:latin typeface="苹方-简" panose="020B0400000000000000" pitchFamily="34" charset="-128"/>
                <a:ea typeface="苹方-简" panose="020B0400000000000000" pitchFamily="34" charset="-128"/>
              </a:rPr>
              <a:t>sql</a:t>
            </a:r>
            <a:r>
              <a:rPr lang="zh-CN" altLang="en-US" sz="2800" dirty="0">
                <a:latin typeface="苹方-简" panose="020B0400000000000000" pitchFamily="34" charset="-128"/>
                <a:ea typeface="苹方-简" panose="020B0400000000000000" pitchFamily="34" charset="-128"/>
              </a:rPr>
              <a:t>语句以及</a:t>
            </a:r>
            <a:r>
              <a:rPr lang="en-US" altLang="zh-CN" sz="2800" dirty="0" err="1">
                <a:latin typeface="苹方-简" panose="020B0400000000000000" pitchFamily="34" charset="-128"/>
                <a:ea typeface="苹方-简" panose="020B0400000000000000" pitchFamily="34" charset="-128"/>
              </a:rPr>
              <a:t>sql</a:t>
            </a:r>
            <a:r>
              <a:rPr lang="zh-CN" altLang="en-US" sz="2800" dirty="0">
                <a:latin typeface="苹方-简" panose="020B0400000000000000" pitchFamily="34" charset="-128"/>
                <a:ea typeface="苹方-简" panose="020B0400000000000000" pitchFamily="34" charset="-128"/>
              </a:rPr>
              <a:t>语句运行的查询结果</a:t>
            </a:r>
          </a:p>
          <a:p>
            <a:pPr algn="l"/>
            <a:endParaRPr lang="zh-CN" altLang="en-US" sz="2800" dirty="0">
              <a:latin typeface="苹方-简" panose="020B0400000000000000" pitchFamily="34" charset="-128"/>
              <a:ea typeface="苹方-简" panose="020B0400000000000000" pitchFamily="34" charset="-128"/>
            </a:endParaRPr>
          </a:p>
        </p:txBody>
      </p:sp>
      <p:pic>
        <p:nvPicPr>
          <p:cNvPr id="6" name="图片 5">
            <a:extLst>
              <a:ext uri="{FF2B5EF4-FFF2-40B4-BE49-F238E27FC236}">
                <a16:creationId xmlns:a16="http://schemas.microsoft.com/office/drawing/2014/main" id="{BA6D024C-847D-4FFC-B2C0-BD7A28CD6BEA}"/>
              </a:ext>
            </a:extLst>
          </p:cNvPr>
          <p:cNvPicPr>
            <a:picLocks noChangeAspect="1"/>
          </p:cNvPicPr>
          <p:nvPr/>
        </p:nvPicPr>
        <p:blipFill>
          <a:blip r:embed="rId2"/>
          <a:stretch>
            <a:fillRect/>
          </a:stretch>
        </p:blipFill>
        <p:spPr>
          <a:xfrm>
            <a:off x="1270000" y="0"/>
            <a:ext cx="5721644" cy="4515082"/>
          </a:xfrm>
          <a:prstGeom prst="rect">
            <a:avLst/>
          </a:prstGeom>
        </p:spPr>
      </p:pic>
      <p:pic>
        <p:nvPicPr>
          <p:cNvPr id="9" name="图片 8">
            <a:extLst>
              <a:ext uri="{FF2B5EF4-FFF2-40B4-BE49-F238E27FC236}">
                <a16:creationId xmlns:a16="http://schemas.microsoft.com/office/drawing/2014/main" id="{C18A635A-11DF-49E4-9D53-F741BB94BFBD}"/>
              </a:ext>
            </a:extLst>
          </p:cNvPr>
          <p:cNvPicPr>
            <a:picLocks noChangeAspect="1"/>
          </p:cNvPicPr>
          <p:nvPr/>
        </p:nvPicPr>
        <p:blipFill>
          <a:blip r:embed="rId3"/>
          <a:stretch>
            <a:fillRect/>
          </a:stretch>
        </p:blipFill>
        <p:spPr>
          <a:xfrm>
            <a:off x="1244598" y="4515082"/>
            <a:ext cx="5772447" cy="9080967"/>
          </a:xfrm>
          <a:prstGeom prst="rect">
            <a:avLst/>
          </a:prstGeom>
        </p:spPr>
      </p:pic>
      <p:pic>
        <p:nvPicPr>
          <p:cNvPr id="11" name="图片 10">
            <a:extLst>
              <a:ext uri="{FF2B5EF4-FFF2-40B4-BE49-F238E27FC236}">
                <a16:creationId xmlns:a16="http://schemas.microsoft.com/office/drawing/2014/main" id="{E95EAA15-19AF-4817-A9CB-BF8B319B2162}"/>
              </a:ext>
            </a:extLst>
          </p:cNvPr>
          <p:cNvPicPr>
            <a:picLocks noChangeAspect="1"/>
          </p:cNvPicPr>
          <p:nvPr/>
        </p:nvPicPr>
        <p:blipFill>
          <a:blip r:embed="rId4"/>
          <a:stretch>
            <a:fillRect/>
          </a:stretch>
        </p:blipFill>
        <p:spPr>
          <a:xfrm>
            <a:off x="7017045" y="8236374"/>
            <a:ext cx="5785147" cy="5359675"/>
          </a:xfrm>
          <a:prstGeom prst="rect">
            <a:avLst/>
          </a:prstGeom>
        </p:spPr>
      </p:pic>
    </p:spTree>
    <p:extLst>
      <p:ext uri="{BB962C8B-B14F-4D97-AF65-F5344CB8AC3E}">
        <p14:creationId xmlns:p14="http://schemas.microsoft.com/office/powerpoint/2010/main" val="1900162512"/>
      </p:ext>
    </p:extLst>
  </p:cSld>
  <p:clrMapOvr>
    <a:masterClrMapping/>
  </p:clrMapOvr>
  <p:transition spd="med" advTm="76986"/>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en-US" dirty="0">
                <a:latin typeface="苹方-简" panose="020B0400000000000000" pitchFamily="34" charset="-128"/>
                <a:ea typeface="苹方-简" panose="020B0400000000000000" pitchFamily="34" charset="-128"/>
              </a:rPr>
              <a:t>Log File</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10922000" cy="7946279"/>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sp>
        <p:nvSpPr>
          <p:cNvPr id="5" name="文本框 4">
            <a:extLst>
              <a:ext uri="{FF2B5EF4-FFF2-40B4-BE49-F238E27FC236}">
                <a16:creationId xmlns:a16="http://schemas.microsoft.com/office/drawing/2014/main" id="{C96F5966-40D4-4DAE-B2AD-7E5FDC531157}"/>
              </a:ext>
            </a:extLst>
          </p:cNvPr>
          <p:cNvSpPr txBox="1"/>
          <p:nvPr/>
        </p:nvSpPr>
        <p:spPr>
          <a:xfrm>
            <a:off x="12192000" y="2898184"/>
            <a:ext cx="10780295"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b="0" i="0" dirty="0">
                <a:solidFill>
                  <a:srgbClr val="050E17"/>
                </a:solidFill>
                <a:effectLst/>
                <a:latin typeface="苹方-简" panose="020B0400000000000000" pitchFamily="34" charset="-128"/>
                <a:ea typeface="苹方-简" panose="020B0400000000000000" pitchFamily="34" charset="-128"/>
              </a:rPr>
              <a:t>Log</a:t>
            </a:r>
            <a:r>
              <a:rPr lang="zh-CN" altLang="en-US" sz="2800" b="0" i="0" dirty="0">
                <a:solidFill>
                  <a:srgbClr val="050E17"/>
                </a:solidFill>
                <a:effectLst/>
                <a:latin typeface="苹方-简" panose="020B0400000000000000" pitchFamily="34" charset="-128"/>
                <a:ea typeface="苹方-简" panose="020B0400000000000000" pitchFamily="34" charset="-128"/>
              </a:rPr>
              <a:t>文件的生成在</a:t>
            </a:r>
            <a:r>
              <a:rPr lang="en-US" altLang="zh-CN" sz="2800" b="0" i="0" dirty="0">
                <a:solidFill>
                  <a:srgbClr val="050E17"/>
                </a:solidFill>
                <a:effectLst/>
                <a:latin typeface="苹方-简" panose="020B0400000000000000" pitchFamily="34" charset="-128"/>
                <a:ea typeface="苹方-简" panose="020B0400000000000000" pitchFamily="34" charset="-128"/>
              </a:rPr>
              <a:t>server.py</a:t>
            </a:r>
            <a:r>
              <a:rPr lang="zh-CN" altLang="en-US" sz="2800" b="0" i="0" dirty="0">
                <a:solidFill>
                  <a:srgbClr val="050E17"/>
                </a:solidFill>
                <a:effectLst/>
                <a:latin typeface="苹方-简" panose="020B0400000000000000" pitchFamily="34" charset="-128"/>
                <a:ea typeface="苹方-简" panose="020B0400000000000000" pitchFamily="34" charset="-128"/>
              </a:rPr>
              <a:t>文件中，每次</a:t>
            </a:r>
            <a:r>
              <a:rPr lang="en-US" altLang="zh-CN" sz="2800" b="0" i="0" dirty="0">
                <a:solidFill>
                  <a:srgbClr val="050E17"/>
                </a:solidFill>
                <a:effectLst/>
                <a:latin typeface="苹方-简" panose="020B0400000000000000" pitchFamily="34" charset="-128"/>
                <a:ea typeface="苹方-简" panose="020B0400000000000000" pitchFamily="34" charset="-128"/>
              </a:rPr>
              <a:t>server.py</a:t>
            </a:r>
            <a:r>
              <a:rPr lang="zh-CN" altLang="en-US" sz="2800" b="0" i="0" dirty="0">
                <a:solidFill>
                  <a:srgbClr val="050E17"/>
                </a:solidFill>
                <a:effectLst/>
                <a:latin typeface="苹方-简" panose="020B0400000000000000" pitchFamily="34" charset="-128"/>
                <a:ea typeface="苹方-简" panose="020B0400000000000000" pitchFamily="34" charset="-128"/>
              </a:rPr>
              <a:t>文件被执行就是服务器的一次启动过程，即服务器每次启动都会生成本此运行的日志文件</a:t>
            </a:r>
            <a:r>
              <a:rPr lang="en-US" altLang="zh-CN" sz="2800" b="0" i="0" dirty="0">
                <a:solidFill>
                  <a:srgbClr val="050E17"/>
                </a:solidFill>
                <a:effectLst/>
                <a:latin typeface="苹方-简" panose="020B0400000000000000" pitchFamily="34" charset="-128"/>
                <a:ea typeface="苹方-简" panose="020B0400000000000000" pitchFamily="34" charset="-128"/>
              </a:rPr>
              <a:t>, </a:t>
            </a:r>
            <a:r>
              <a:rPr lang="zh-CN" altLang="en-US" sz="2800" b="0" i="0" dirty="0">
                <a:solidFill>
                  <a:srgbClr val="050E17"/>
                </a:solidFill>
                <a:effectLst/>
                <a:latin typeface="苹方-简" panose="020B0400000000000000" pitchFamily="34" charset="-128"/>
                <a:ea typeface="苹方-简" panose="020B0400000000000000" pitchFamily="34" charset="-128"/>
              </a:rPr>
              <a:t>日志文件存储在”</a:t>
            </a:r>
            <a:r>
              <a:rPr lang="en-US" altLang="zh-CN" sz="2800" b="0" i="0" dirty="0">
                <a:solidFill>
                  <a:srgbClr val="050E17"/>
                </a:solidFill>
                <a:effectLst/>
                <a:latin typeface="苹方-简" panose="020B0400000000000000" pitchFamily="34" charset="-128"/>
                <a:ea typeface="苹方-简" panose="020B0400000000000000" pitchFamily="34" charset="-128"/>
              </a:rPr>
              <a:t>log”</a:t>
            </a:r>
            <a:r>
              <a:rPr lang="zh-CN" altLang="en-US" sz="2800" b="0" i="0" dirty="0">
                <a:solidFill>
                  <a:srgbClr val="050E17"/>
                </a:solidFill>
                <a:effectLst/>
                <a:latin typeface="苹方-简" panose="020B0400000000000000" pitchFamily="34" charset="-128"/>
                <a:ea typeface="苹方-简" panose="020B0400000000000000" pitchFamily="34" charset="-128"/>
              </a:rPr>
              <a:t>目录下，以当前服务器主机的时间命名 </a:t>
            </a:r>
            <a:r>
              <a:rPr lang="en-US" altLang="zh-CN" sz="2800" b="0" i="0" dirty="0">
                <a:solidFill>
                  <a:srgbClr val="050E17"/>
                </a:solidFill>
                <a:effectLst/>
                <a:latin typeface="苹方-简" panose="020B0400000000000000" pitchFamily="34" charset="-128"/>
                <a:ea typeface="苹方-简" panose="020B0400000000000000" pitchFamily="34" charset="-128"/>
              </a:rPr>
              <a:t>+ “.txt”</a:t>
            </a:r>
            <a:r>
              <a:rPr lang="zh-CN" altLang="en-US" sz="2800" b="0" i="0" dirty="0">
                <a:solidFill>
                  <a:srgbClr val="050E17"/>
                </a:solidFill>
                <a:effectLst/>
                <a:latin typeface="苹方-简" panose="020B0400000000000000" pitchFamily="34" charset="-128"/>
                <a:ea typeface="苹方-简" panose="020B0400000000000000" pitchFamily="34" charset="-128"/>
              </a:rPr>
              <a:t>命名</a:t>
            </a:r>
            <a:r>
              <a:rPr lang="en-US" altLang="zh-CN" sz="2800" b="0" i="0" dirty="0">
                <a:solidFill>
                  <a:srgbClr val="050E17"/>
                </a:solidFill>
                <a:effectLst/>
                <a:latin typeface="苹方-简" panose="020B0400000000000000" pitchFamily="34" charset="-128"/>
                <a:ea typeface="苹方-简" panose="020B0400000000000000" pitchFamily="34" charset="-128"/>
              </a:rPr>
              <a:t>:</a:t>
            </a:r>
            <a:endParaRPr lang="zh-CN" altLang="en-US" sz="2800" b="0" i="0" dirty="0">
              <a:solidFill>
                <a:srgbClr val="050E17"/>
              </a:solidFill>
              <a:effectLst/>
              <a:latin typeface="苹方-简" panose="020B0400000000000000" pitchFamily="34" charset="-128"/>
              <a:ea typeface="苹方-简" panose="020B0400000000000000" pitchFamily="34" charset="-128"/>
            </a:endParaRPr>
          </a:p>
        </p:txBody>
      </p:sp>
      <p:pic>
        <p:nvPicPr>
          <p:cNvPr id="4" name="图片 3">
            <a:extLst>
              <a:ext uri="{FF2B5EF4-FFF2-40B4-BE49-F238E27FC236}">
                <a16:creationId xmlns:a16="http://schemas.microsoft.com/office/drawing/2014/main" id="{EC22762C-6BF5-4FBE-B6D6-B5AC6A053BB3}"/>
              </a:ext>
            </a:extLst>
          </p:cNvPr>
          <p:cNvPicPr>
            <a:picLocks noChangeAspect="1"/>
          </p:cNvPicPr>
          <p:nvPr/>
        </p:nvPicPr>
        <p:blipFill>
          <a:blip r:embed="rId2"/>
          <a:stretch>
            <a:fillRect/>
          </a:stretch>
        </p:blipFill>
        <p:spPr>
          <a:xfrm>
            <a:off x="1270000" y="2898183"/>
            <a:ext cx="10911036" cy="3069479"/>
          </a:xfrm>
          <a:prstGeom prst="rect">
            <a:avLst/>
          </a:prstGeom>
        </p:spPr>
      </p:pic>
      <p:pic>
        <p:nvPicPr>
          <p:cNvPr id="8" name="图片 7">
            <a:extLst>
              <a:ext uri="{FF2B5EF4-FFF2-40B4-BE49-F238E27FC236}">
                <a16:creationId xmlns:a16="http://schemas.microsoft.com/office/drawing/2014/main" id="{709928BF-100D-4E1A-8CDE-300E90963F70}"/>
              </a:ext>
            </a:extLst>
          </p:cNvPr>
          <p:cNvPicPr/>
          <p:nvPr/>
        </p:nvPicPr>
        <p:blipFill>
          <a:blip r:embed="rId3"/>
          <a:stretch>
            <a:fillRect/>
          </a:stretch>
        </p:blipFill>
        <p:spPr>
          <a:xfrm>
            <a:off x="1270000" y="5917051"/>
            <a:ext cx="10911036" cy="7301643"/>
          </a:xfrm>
          <a:prstGeom prst="rect">
            <a:avLst/>
          </a:prstGeom>
        </p:spPr>
      </p:pic>
    </p:spTree>
    <p:extLst>
      <p:ext uri="{BB962C8B-B14F-4D97-AF65-F5344CB8AC3E}">
        <p14:creationId xmlns:p14="http://schemas.microsoft.com/office/powerpoint/2010/main" val="3327552490"/>
      </p:ext>
    </p:extLst>
  </p:cSld>
  <p:clrMapOvr>
    <a:masterClrMapping/>
  </p:clrMapOvr>
  <p:transition spd="med" advTm="43664"/>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页面展示</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lnSpc>
                <a:spcPct val="90000"/>
              </a:lnSpc>
            </a:pPr>
            <a:endParaRPr lang="zh-CN" altLang="zh-CN" sz="4100" dirty="0">
              <a:latin typeface="苹方-简" panose="020B0400000000000000" pitchFamily="34" charset="-128"/>
              <a:ea typeface="苹方-简" panose="020B0400000000000000" pitchFamily="34" charset="-128"/>
            </a:endParaRPr>
          </a:p>
        </p:txBody>
      </p:sp>
      <p:pic>
        <p:nvPicPr>
          <p:cNvPr id="3" name="已录下的声音">
            <a:hlinkClick r:id="" action="ppaction://media"/>
            <a:extLst>
              <a:ext uri="{FF2B5EF4-FFF2-40B4-BE49-F238E27FC236}">
                <a16:creationId xmlns:a16="http://schemas.microsoft.com/office/drawing/2014/main" id="{4B40B296-CE85-4407-B57A-DB716C82C0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5" name="图片 4">
            <a:extLst>
              <a:ext uri="{FF2B5EF4-FFF2-40B4-BE49-F238E27FC236}">
                <a16:creationId xmlns:a16="http://schemas.microsoft.com/office/drawing/2014/main" id="{DFA5992D-F4B5-4264-B275-1A0B8538B2FD}"/>
              </a:ext>
            </a:extLst>
          </p:cNvPr>
          <p:cNvPicPr/>
          <p:nvPr/>
        </p:nvPicPr>
        <p:blipFill>
          <a:blip r:embed="rId5"/>
          <a:stretch>
            <a:fillRect/>
          </a:stretch>
        </p:blipFill>
        <p:spPr>
          <a:xfrm>
            <a:off x="5325645" y="6360406"/>
            <a:ext cx="5759450" cy="2973070"/>
          </a:xfrm>
          <a:prstGeom prst="rect">
            <a:avLst/>
          </a:prstGeom>
        </p:spPr>
      </p:pic>
      <p:pic>
        <p:nvPicPr>
          <p:cNvPr id="7" name="图片 6">
            <a:extLst>
              <a:ext uri="{FF2B5EF4-FFF2-40B4-BE49-F238E27FC236}">
                <a16:creationId xmlns:a16="http://schemas.microsoft.com/office/drawing/2014/main" id="{9FBA7FD8-5CE6-40B7-B8DA-EB101174D139}"/>
              </a:ext>
            </a:extLst>
          </p:cNvPr>
          <p:cNvPicPr/>
          <p:nvPr/>
        </p:nvPicPr>
        <p:blipFill>
          <a:blip r:embed="rId6"/>
          <a:stretch>
            <a:fillRect/>
          </a:stretch>
        </p:blipFill>
        <p:spPr>
          <a:xfrm>
            <a:off x="11364412" y="6462584"/>
            <a:ext cx="5759450" cy="2973070"/>
          </a:xfrm>
          <a:prstGeom prst="rect">
            <a:avLst/>
          </a:prstGeom>
        </p:spPr>
      </p:pic>
      <p:pic>
        <p:nvPicPr>
          <p:cNvPr id="8" name="图片 7">
            <a:extLst>
              <a:ext uri="{FF2B5EF4-FFF2-40B4-BE49-F238E27FC236}">
                <a16:creationId xmlns:a16="http://schemas.microsoft.com/office/drawing/2014/main" id="{A6062C58-C0B6-4BCD-8B7A-83F57613967F}"/>
              </a:ext>
            </a:extLst>
          </p:cNvPr>
          <p:cNvPicPr/>
          <p:nvPr/>
        </p:nvPicPr>
        <p:blipFill>
          <a:blip r:embed="rId7"/>
          <a:stretch>
            <a:fillRect/>
          </a:stretch>
        </p:blipFill>
        <p:spPr>
          <a:xfrm>
            <a:off x="17181262" y="6270367"/>
            <a:ext cx="5759450" cy="2973070"/>
          </a:xfrm>
          <a:prstGeom prst="rect">
            <a:avLst/>
          </a:prstGeom>
        </p:spPr>
      </p:pic>
      <p:pic>
        <p:nvPicPr>
          <p:cNvPr id="9" name="图片 8">
            <a:extLst>
              <a:ext uri="{FF2B5EF4-FFF2-40B4-BE49-F238E27FC236}">
                <a16:creationId xmlns:a16="http://schemas.microsoft.com/office/drawing/2014/main" id="{80D24419-33B1-4FE5-BAD2-C07901696F2A}"/>
              </a:ext>
            </a:extLst>
          </p:cNvPr>
          <p:cNvPicPr/>
          <p:nvPr/>
        </p:nvPicPr>
        <p:blipFill>
          <a:blip r:embed="rId8"/>
          <a:stretch>
            <a:fillRect/>
          </a:stretch>
        </p:blipFill>
        <p:spPr>
          <a:xfrm>
            <a:off x="5349875" y="9693822"/>
            <a:ext cx="5759450" cy="2973070"/>
          </a:xfrm>
          <a:prstGeom prst="rect">
            <a:avLst/>
          </a:prstGeom>
        </p:spPr>
      </p:pic>
      <p:pic>
        <p:nvPicPr>
          <p:cNvPr id="10" name="图片 9">
            <a:extLst>
              <a:ext uri="{FF2B5EF4-FFF2-40B4-BE49-F238E27FC236}">
                <a16:creationId xmlns:a16="http://schemas.microsoft.com/office/drawing/2014/main" id="{034AE06E-D28D-4F0A-8DCE-362EEF4499BA}"/>
              </a:ext>
            </a:extLst>
          </p:cNvPr>
          <p:cNvPicPr/>
          <p:nvPr/>
        </p:nvPicPr>
        <p:blipFill>
          <a:blip r:embed="rId9"/>
          <a:stretch>
            <a:fillRect/>
          </a:stretch>
        </p:blipFill>
        <p:spPr>
          <a:xfrm>
            <a:off x="11421812" y="9627870"/>
            <a:ext cx="5759450" cy="2973070"/>
          </a:xfrm>
          <a:prstGeom prst="rect">
            <a:avLst/>
          </a:prstGeom>
        </p:spPr>
      </p:pic>
      <p:pic>
        <p:nvPicPr>
          <p:cNvPr id="11" name="图片 10">
            <a:extLst>
              <a:ext uri="{FF2B5EF4-FFF2-40B4-BE49-F238E27FC236}">
                <a16:creationId xmlns:a16="http://schemas.microsoft.com/office/drawing/2014/main" id="{9DCF60B8-9B22-4FCC-972F-DB7C01B55186}"/>
              </a:ext>
            </a:extLst>
          </p:cNvPr>
          <p:cNvPicPr/>
          <p:nvPr/>
        </p:nvPicPr>
        <p:blipFill>
          <a:blip r:embed="rId10"/>
          <a:stretch>
            <a:fillRect/>
          </a:stretch>
        </p:blipFill>
        <p:spPr>
          <a:xfrm>
            <a:off x="17354550" y="9642550"/>
            <a:ext cx="5759450" cy="2973070"/>
          </a:xfrm>
          <a:prstGeom prst="rect">
            <a:avLst/>
          </a:prstGeom>
        </p:spPr>
      </p:pic>
    </p:spTree>
    <p:extLst>
      <p:ext uri="{BB962C8B-B14F-4D97-AF65-F5344CB8AC3E}">
        <p14:creationId xmlns:p14="http://schemas.microsoft.com/office/powerpoint/2010/main" val="759254931"/>
      </p:ext>
    </p:extLst>
  </p:cSld>
  <p:clrMapOvr>
    <a:masterClrMapping/>
  </p:clrMapOvr>
  <p:transition spd="med" advTm="80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4613698"/>
            <a:ext cx="21844000" cy="4488604"/>
          </a:xfrm>
          <a:prstGeom prst="rect">
            <a:avLst/>
          </a:prstGeom>
        </p:spPr>
        <p:txBody>
          <a:bodyPr>
            <a:normAutofit fontScale="47500" lnSpcReduction="20000"/>
          </a:bodyPr>
          <a:lstStyle/>
          <a:p>
            <a:r>
              <a:rPr lang="zh-CN" altLang="en-US" dirty="0">
                <a:latin typeface="苹方-简" panose="020B0400000000000000" pitchFamily="34" charset="-128"/>
                <a:ea typeface="苹方-简" panose="020B0400000000000000" pitchFamily="34" charset="-128"/>
              </a:rPr>
              <a:t>项目简介</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设计思路</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程序演示</a:t>
            </a:r>
            <a:endParaRPr lang="en-US" altLang="zh-CN" dirty="0">
              <a:latin typeface="苹方-简" panose="020B0400000000000000" pitchFamily="34" charset="-128"/>
              <a:ea typeface="苹方-简" panose="020B0400000000000000" pitchFamily="34" charset="-128"/>
            </a:endParaRPr>
          </a:p>
          <a:p>
            <a:r>
              <a:rPr lang="zh-CN" altLang="en-US" dirty="0">
                <a:latin typeface="苹方-简" panose="020B0400000000000000" pitchFamily="34" charset="-128"/>
                <a:ea typeface="苹方-简" panose="020B0400000000000000" pitchFamily="34" charset="-128"/>
              </a:rPr>
              <a:t>结果分析</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3398096"/>
            <a:ext cx="21844000" cy="1016000"/>
          </a:xfrm>
          <a:prstGeom prst="rect">
            <a:avLst/>
          </a:prstGeom>
        </p:spPr>
        <p:txBody>
          <a:bodyPr>
            <a:normAutofit/>
          </a:bodyPr>
          <a:lstStyle/>
          <a:p>
            <a:endParaRPr dirty="0">
              <a:latin typeface="苹方-简" panose="020B0400000000000000" pitchFamily="34" charset="-128"/>
              <a:ea typeface="苹方-简" panose="020B0400000000000000" pitchFamily="34" charset="-128"/>
            </a:endParaRPr>
          </a:p>
        </p:txBody>
      </p:sp>
    </p:spTree>
  </p:cSld>
  <p:clrMapOvr>
    <a:masterClrMapping/>
  </p:clrMapOvr>
  <p:transition spd="med" advTm="195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说明"/>
          <p:cNvSpPr txBox="1">
            <a:spLocks noGrp="1"/>
          </p:cNvSpPr>
          <p:nvPr>
            <p:ph type="body" sz="half" idx="1"/>
          </p:nvPr>
        </p:nvSpPr>
        <p:spPr>
          <a:prstGeom prst="rect">
            <a:avLst/>
          </a:prstGeom>
        </p:spPr>
        <p:txBody>
          <a:bodyPr/>
          <a:lstStyle/>
          <a:p>
            <a:r>
              <a:rPr lang="zh-CN" altLang="en-US" dirty="0"/>
              <a:t>谢谢！</a:t>
            </a:r>
            <a:endParaRPr dirty="0"/>
          </a:p>
        </p:txBody>
      </p:sp>
    </p:spTree>
  </p:cSld>
  <p:clrMapOvr>
    <a:masterClrMapping/>
  </p:clrMapOvr>
  <p:transition spd="med" advTm="730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项目简介</a:t>
            </a:r>
            <a:endParaRPr dirty="0"/>
          </a:p>
        </p:txBody>
      </p:sp>
    </p:spTree>
  </p:cSld>
  <p:clrMapOvr>
    <a:masterClrMapping/>
  </p:clrMapOvr>
  <p:transition spd="med" advTm="178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项目简介</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algn="l"/>
            <a:r>
              <a:rPr lang="en-US" altLang="zh-CN" dirty="0">
                <a:latin typeface="苹方-简" panose="020B0400000000000000" pitchFamily="34" charset="-128"/>
                <a:ea typeface="苹方-简" panose="020B0400000000000000" pitchFamily="34" charset="-128"/>
              </a:rPr>
              <a:t>	Web</a:t>
            </a:r>
            <a:r>
              <a:rPr lang="zh-CN" altLang="en-US" dirty="0">
                <a:latin typeface="苹方-简" panose="020B0400000000000000" pitchFamily="34" charset="-128"/>
                <a:ea typeface="苹方-简" panose="020B0400000000000000" pitchFamily="34" charset="-128"/>
              </a:rPr>
              <a:t>服务器经常被实现为多线程应用程序。这样做有两个原因。首先，多个线程允许</a:t>
            </a:r>
            <a:r>
              <a:rPr lang="en-US" altLang="zh-CN" dirty="0">
                <a:latin typeface="苹方-简" panose="020B0400000000000000" pitchFamily="34" charset="-128"/>
                <a:ea typeface="苹方-简" panose="020B0400000000000000" pitchFamily="34" charset="-128"/>
              </a:rPr>
              <a:t>web</a:t>
            </a:r>
            <a:r>
              <a:rPr lang="zh-CN" altLang="en-US" dirty="0">
                <a:latin typeface="苹方-简" panose="020B0400000000000000" pitchFamily="34" charset="-128"/>
                <a:ea typeface="苹方-简" panose="020B0400000000000000" pitchFamily="34" charset="-128"/>
              </a:rPr>
              <a:t>服务器使用多个处理器。其次，使用线程提供了一种方便的方式，允许每个处理器并行处理多个请求。</a:t>
            </a:r>
          </a:p>
          <a:p>
            <a:pPr algn="l"/>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对于这个项目，实现一个多线程的</a:t>
            </a:r>
            <a:r>
              <a:rPr lang="en-US" altLang="zh-CN" dirty="0">
                <a:latin typeface="苹方-简" panose="020B0400000000000000" pitchFamily="34" charset="-128"/>
                <a:ea typeface="苹方-简" panose="020B0400000000000000" pitchFamily="34" charset="-128"/>
              </a:rPr>
              <a:t>web</a:t>
            </a:r>
            <a:r>
              <a:rPr lang="zh-CN" altLang="en-US" dirty="0">
                <a:latin typeface="苹方-简" panose="020B0400000000000000" pitchFamily="34" charset="-128"/>
                <a:ea typeface="苹方-简" panose="020B0400000000000000" pitchFamily="34" charset="-128"/>
              </a:rPr>
              <a:t>服务器。该项目旨在为您提供一些编写客户端</a:t>
            </a:r>
            <a:r>
              <a:rPr lang="en-US" altLang="zh-CN" dirty="0">
                <a:latin typeface="苹方-简" panose="020B0400000000000000" pitchFamily="34" charset="-128"/>
                <a:ea typeface="苹方-简" panose="020B0400000000000000" pitchFamily="34" charset="-128"/>
              </a:rPr>
              <a:t>-</a:t>
            </a:r>
            <a:r>
              <a:rPr lang="zh-CN" altLang="en-US" dirty="0">
                <a:latin typeface="苹方-简" panose="020B0400000000000000" pitchFamily="34" charset="-128"/>
                <a:ea typeface="苹方-简" panose="020B0400000000000000" pitchFamily="34" charset="-128"/>
              </a:rPr>
              <a:t>服务器套接字程序和编写多线程程序的练习，以及熟悉</a:t>
            </a:r>
            <a:r>
              <a:rPr lang="en-US" altLang="zh-CN" dirty="0">
                <a:latin typeface="苹方-简" panose="020B0400000000000000" pitchFamily="34" charset="-128"/>
                <a:ea typeface="苹方-简" panose="020B0400000000000000" pitchFamily="34" charset="-128"/>
              </a:rPr>
              <a:t>HTTP</a:t>
            </a:r>
            <a:r>
              <a:rPr lang="zh-CN" altLang="en-US" dirty="0">
                <a:latin typeface="苹方-简" panose="020B0400000000000000" pitchFamily="34" charset="-128"/>
                <a:ea typeface="苹方-简" panose="020B0400000000000000" pitchFamily="34" charset="-128"/>
              </a:rPr>
              <a:t>协议。</a:t>
            </a:r>
          </a:p>
          <a:p>
            <a:pPr algn="l"/>
            <a:r>
              <a:rPr lang="en-US" altLang="zh-CN" dirty="0">
                <a:latin typeface="苹方-简" panose="020B0400000000000000" pitchFamily="34" charset="-128"/>
                <a:ea typeface="苹方-简" panose="020B0400000000000000" pitchFamily="34" charset="-128"/>
              </a:rPr>
              <a:t>	</a:t>
            </a:r>
            <a:r>
              <a:rPr lang="zh-CN" altLang="en-US" dirty="0">
                <a:latin typeface="苹方-简" panose="020B0400000000000000" pitchFamily="34" charset="-128"/>
                <a:ea typeface="苹方-简" panose="020B0400000000000000" pitchFamily="34" charset="-128"/>
              </a:rPr>
              <a:t>最终，构建一个能够并行处理多个同时服务请求的多线程</a:t>
            </a:r>
            <a:r>
              <a:rPr lang="en-US" altLang="zh-CN" dirty="0">
                <a:latin typeface="苹方-简" panose="020B0400000000000000" pitchFamily="34" charset="-128"/>
                <a:ea typeface="苹方-简" panose="020B0400000000000000" pitchFamily="34" charset="-128"/>
              </a:rPr>
              <a:t>Web</a:t>
            </a:r>
            <a:r>
              <a:rPr lang="zh-CN" altLang="en-US" dirty="0">
                <a:latin typeface="苹方-简" panose="020B0400000000000000" pitchFamily="34" charset="-128"/>
                <a:ea typeface="苹方-简" panose="020B0400000000000000" pitchFamily="34" charset="-128"/>
              </a:rPr>
              <a:t>服务器。</a:t>
            </a:r>
          </a:p>
        </p:txBody>
      </p:sp>
    </p:spTree>
    <p:extLst>
      <p:ext uri="{BB962C8B-B14F-4D97-AF65-F5344CB8AC3E}">
        <p14:creationId xmlns:p14="http://schemas.microsoft.com/office/powerpoint/2010/main" val="1440100099"/>
      </p:ext>
    </p:extLst>
  </p:cSld>
  <p:clrMapOvr>
    <a:masterClrMapping/>
  </p:clrMapOvr>
  <p:transition spd="med" advTm="8239"/>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关键问题</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21844000" cy="9717436"/>
          </a:xfrm>
          <a:prstGeom prst="rect">
            <a:avLst/>
          </a:prstGeom>
        </p:spPr>
        <p:txBody>
          <a:bodyPr>
            <a:normAutofit/>
          </a:bodyPr>
          <a:lstStyle/>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en-US" altLang="zh-CN" dirty="0" err="1">
                <a:latin typeface="苹方-简" panose="020B0400000000000000" pitchFamily="34" charset="-128"/>
                <a:ea typeface="苹方-简" panose="020B0400000000000000" pitchFamily="34" charset="-128"/>
              </a:rPr>
              <a:t>HTTP实现</a:t>
            </a:r>
            <a:endParaRPr lang="en-US" altLang="zh-CN"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endParaRPr lang="zh-CN" altLang="en-US"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r>
              <a:rPr lang="en-US" altLang="zh-CN" dirty="0">
                <a:latin typeface="苹方-简" panose="020B0400000000000000" pitchFamily="34" charset="-128"/>
                <a:ea typeface="苹方-简" panose="020B0400000000000000" pitchFamily="34" charset="-128"/>
              </a:rPr>
              <a:t>	</a:t>
            </a:r>
            <a:r>
              <a:rPr lang="en-US" altLang="zh-CN" dirty="0" err="1">
                <a:latin typeface="苹方-简" panose="020B0400000000000000" pitchFamily="34" charset="-128"/>
                <a:ea typeface="苹方-简" panose="020B0400000000000000" pitchFamily="34" charset="-128"/>
              </a:rPr>
              <a:t>端口和地址</a:t>
            </a:r>
            <a:endParaRPr lang="en-US" altLang="zh-CN" dirty="0">
              <a:latin typeface="苹方-简" panose="020B0400000000000000" pitchFamily="34" charset="-128"/>
              <a:ea typeface="苹方-简" panose="020B0400000000000000" pitchFamily="34" charset="-128"/>
            </a:endParaRPr>
          </a:p>
          <a:p>
            <a:pPr marL="571500" indent="-571500" algn="l">
              <a:buFont typeface="Arial" panose="020B0604020202020204" pitchFamily="34" charset="0"/>
              <a:buChar char="•"/>
            </a:pPr>
            <a:endParaRPr lang="zh-CN" altLang="en-US" dirty="0">
              <a:latin typeface="苹方-简" panose="020B0400000000000000" pitchFamily="34" charset="-128"/>
              <a:ea typeface="苹方-简" panose="020B0400000000000000" pitchFamily="34" charset="-128"/>
            </a:endParaRPr>
          </a:p>
          <a:p>
            <a:pPr marL="571500" lvl="1" indent="-571500" defTabSz="825500">
              <a:spcBef>
                <a:spcPts val="0"/>
              </a:spcBef>
              <a:buClrTx/>
              <a:buSzTx/>
              <a:buFont typeface="Arial" panose="020B0604020202020204" pitchFamily="34" charset="0"/>
              <a:buChar char="•"/>
            </a:pPr>
            <a:r>
              <a:rPr lang="en-US" altLang="zh-CN" sz="4400" dirty="0" err="1">
                <a:latin typeface="苹方-简" panose="020B0400000000000000" pitchFamily="34" charset="-128"/>
                <a:ea typeface="苹方-简" panose="020B0400000000000000" pitchFamily="34" charset="-128"/>
                <a:sym typeface="Avenir Next Medium"/>
              </a:rPr>
              <a:t>最大连接数和线程池</a:t>
            </a:r>
            <a:endParaRPr lang="zh-CN" altLang="zh-CN" sz="4400" dirty="0">
              <a:latin typeface="苹方-简" panose="020B0400000000000000" pitchFamily="34" charset="-128"/>
              <a:ea typeface="苹方-简" panose="020B0400000000000000" pitchFamily="34" charset="-128"/>
              <a:sym typeface="Avenir Next Medium"/>
            </a:endParaRPr>
          </a:p>
          <a:p>
            <a:pPr marL="571500" indent="-571500" algn="l">
              <a:buFont typeface="Arial" panose="020B0604020202020204" pitchFamily="34" charset="0"/>
              <a:buChar char="•"/>
            </a:pPr>
            <a:endParaRPr lang="zh-CN" altLang="en-US" dirty="0">
              <a:latin typeface="苹方-简" panose="020B0400000000000000" pitchFamily="34" charset="-128"/>
              <a:ea typeface="苹方-简" panose="020B0400000000000000" pitchFamily="34" charset="-128"/>
            </a:endParaRPr>
          </a:p>
          <a:p>
            <a:pPr marL="571500" lvl="1" indent="-571500" defTabSz="825500">
              <a:spcBef>
                <a:spcPts val="0"/>
              </a:spcBef>
              <a:buClrTx/>
              <a:buSzTx/>
              <a:buFont typeface="Arial" panose="020B0604020202020204" pitchFamily="34" charset="0"/>
              <a:buChar char="•"/>
            </a:pPr>
            <a:r>
              <a:rPr lang="en-US" altLang="zh-CN" sz="4400" dirty="0" err="1">
                <a:latin typeface="苹方-简" panose="020B0400000000000000" pitchFamily="34" charset="-128"/>
                <a:ea typeface="苹方-简" panose="020B0400000000000000" pitchFamily="34" charset="-128"/>
                <a:sym typeface="Avenir Next Medium"/>
              </a:rPr>
              <a:t>计算机信息处理</a:t>
            </a:r>
            <a:endParaRPr lang="zh-CN" altLang="zh-CN" sz="4400" dirty="0">
              <a:latin typeface="苹方-简" panose="020B0400000000000000" pitchFamily="34" charset="-128"/>
              <a:ea typeface="苹方-简" panose="020B0400000000000000" pitchFamily="34" charset="-128"/>
              <a:sym typeface="Avenir Next Medium"/>
            </a:endParaRPr>
          </a:p>
          <a:p>
            <a:pPr marL="571500" indent="-571500" algn="l">
              <a:buFont typeface="Arial" panose="020B0604020202020204" pitchFamily="34" charset="0"/>
              <a:buChar char="•"/>
            </a:pPr>
            <a:endParaRPr lang="zh-CN" altLang="en-US" dirty="0">
              <a:latin typeface="苹方-简" panose="020B0400000000000000" pitchFamily="34" charset="-128"/>
              <a:ea typeface="苹方-简" panose="020B0400000000000000" pitchFamily="34" charset="-128"/>
            </a:endParaRPr>
          </a:p>
          <a:p>
            <a:pPr marL="571500" lvl="1" indent="-571500" defTabSz="825500">
              <a:spcBef>
                <a:spcPts val="0"/>
              </a:spcBef>
              <a:buClrTx/>
              <a:buSzTx/>
              <a:buFont typeface="Arial" panose="020B0604020202020204" pitchFamily="34" charset="0"/>
              <a:buChar char="•"/>
            </a:pPr>
            <a:r>
              <a:rPr lang="en-US" altLang="zh-CN" sz="4400" dirty="0" err="1">
                <a:latin typeface="苹方-简" panose="020B0400000000000000" pitchFamily="34" charset="-128"/>
                <a:ea typeface="苹方-简" panose="020B0400000000000000" pitchFamily="34" charset="-128"/>
                <a:sym typeface="Avenir Next Medium"/>
              </a:rPr>
              <a:t>日志文件</a:t>
            </a:r>
            <a:endParaRPr lang="zh-CN" altLang="zh-CN" sz="4400" dirty="0">
              <a:latin typeface="苹方-简" panose="020B0400000000000000" pitchFamily="34" charset="-128"/>
              <a:ea typeface="苹方-简" panose="020B0400000000000000" pitchFamily="34" charset="-128"/>
              <a:sym typeface="Avenir Next Medium"/>
            </a:endParaRPr>
          </a:p>
          <a:p>
            <a:pPr algn="l"/>
            <a:endParaRPr lang="zh-CN" altLang="en-US" dirty="0">
              <a:latin typeface="苹方-简" panose="020B0400000000000000" pitchFamily="34" charset="-128"/>
              <a:ea typeface="苹方-简" panose="020B0400000000000000" pitchFamily="34" charset="-128"/>
            </a:endParaRPr>
          </a:p>
        </p:txBody>
      </p:sp>
    </p:spTree>
    <p:extLst>
      <p:ext uri="{BB962C8B-B14F-4D97-AF65-F5344CB8AC3E}">
        <p14:creationId xmlns:p14="http://schemas.microsoft.com/office/powerpoint/2010/main" val="3561294369"/>
      </p:ext>
    </p:extLst>
  </p:cSld>
  <p:clrMapOvr>
    <a:masterClrMapping/>
  </p:clrMapOvr>
  <p:transition spd="med" advTm="231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章节标题"/>
          <p:cNvSpPr txBox="1">
            <a:spLocks noGrp="1"/>
          </p:cNvSpPr>
          <p:nvPr>
            <p:ph type="title"/>
          </p:nvPr>
        </p:nvSpPr>
        <p:spPr>
          <a:prstGeom prst="rect">
            <a:avLst/>
          </a:prstGeom>
        </p:spPr>
        <p:txBody>
          <a:bodyPr/>
          <a:lstStyle/>
          <a:p>
            <a:r>
              <a:rPr lang="zh-CN" altLang="en-US" dirty="0"/>
              <a:t>设计思路</a:t>
            </a:r>
            <a:endParaRPr dirty="0"/>
          </a:p>
        </p:txBody>
      </p:sp>
    </p:spTree>
    <p:extLst>
      <p:ext uri="{BB962C8B-B14F-4D97-AF65-F5344CB8AC3E}">
        <p14:creationId xmlns:p14="http://schemas.microsoft.com/office/powerpoint/2010/main" val="3304992350"/>
      </p:ext>
    </p:extLst>
  </p:cSld>
  <p:clrMapOvr>
    <a:masterClrMapping/>
  </p:clrMapOvr>
  <p:transition spd="med" advTm="716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程序设计</a:t>
            </a:r>
            <a:r>
              <a:rPr lang="en-US" altLang="zh-CN" dirty="0">
                <a:latin typeface="苹方-简" panose="020B0400000000000000" pitchFamily="34" charset="-128"/>
                <a:ea typeface="苹方-简" panose="020B0400000000000000" pitchFamily="34" charset="-128"/>
              </a:rPr>
              <a:t>-1</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8130674" cy="9717436"/>
          </a:xfrm>
          <a:prstGeom prst="rect">
            <a:avLst/>
          </a:prstGeom>
        </p:spPr>
        <p:txBody>
          <a:bodyPr>
            <a:normAutofit/>
          </a:bodyPr>
          <a:lstStyle/>
          <a:p>
            <a:pPr algn="l"/>
            <a:r>
              <a:rPr lang="zh-CN" altLang="en-US" dirty="0">
                <a:latin typeface="苹方-简" panose="020B0400000000000000" pitchFamily="34" charset="-128"/>
                <a:ea typeface="苹方-简" panose="020B0400000000000000" pitchFamily="34" charset="-128"/>
              </a:rPr>
              <a:t>建立</a:t>
            </a:r>
            <a:r>
              <a:rPr lang="en-US" altLang="zh-CN" dirty="0">
                <a:latin typeface="苹方-简" panose="020B0400000000000000" pitchFamily="34" charset="-128"/>
                <a:ea typeface="苹方-简" panose="020B0400000000000000" pitchFamily="34" charset="-128"/>
              </a:rPr>
              <a:t>TCP-socket</a:t>
            </a:r>
            <a:r>
              <a:rPr lang="zh-CN" altLang="en-US" dirty="0">
                <a:latin typeface="苹方-简" panose="020B0400000000000000" pitchFamily="34" charset="-128"/>
                <a:ea typeface="苹方-简" panose="020B0400000000000000" pitchFamily="34" charset="-128"/>
              </a:rPr>
              <a:t>连接的步骤如下：</a:t>
            </a:r>
          </a:p>
          <a:p>
            <a:pPr algn="l"/>
            <a:r>
              <a:rPr lang="en-US" altLang="zh-CN" dirty="0">
                <a:latin typeface="苹方-简" panose="020B0400000000000000" pitchFamily="34" charset="-128"/>
                <a:ea typeface="苹方-简" panose="020B0400000000000000" pitchFamily="34" charset="-128"/>
              </a:rPr>
              <a:t>1</a:t>
            </a:r>
            <a:r>
              <a:rPr lang="zh-CN" altLang="en-US" dirty="0">
                <a:latin typeface="苹方-简" panose="020B0400000000000000" pitchFamily="34" charset="-128"/>
                <a:ea typeface="苹方-简" panose="020B0400000000000000" pitchFamily="34" charset="-128"/>
              </a:rPr>
              <a:t>） 使用</a:t>
            </a:r>
            <a:r>
              <a:rPr lang="en-US" altLang="zh-CN" dirty="0">
                <a:latin typeface="苹方-简" panose="020B0400000000000000" pitchFamily="34" charset="-128"/>
                <a:ea typeface="苹方-简" panose="020B0400000000000000" pitchFamily="34" charset="-128"/>
              </a:rPr>
              <a:t>socket()</a:t>
            </a:r>
            <a:r>
              <a:rPr lang="zh-CN" altLang="en-US" dirty="0">
                <a:latin typeface="苹方-简" panose="020B0400000000000000" pitchFamily="34" charset="-128"/>
                <a:ea typeface="苹方-简" panose="020B0400000000000000" pitchFamily="34" charset="-128"/>
              </a:rPr>
              <a:t>创建套接字</a:t>
            </a:r>
          </a:p>
          <a:p>
            <a:pPr algn="l"/>
            <a:r>
              <a:rPr lang="en-US" altLang="zh-CN" dirty="0">
                <a:latin typeface="苹方-简" panose="020B0400000000000000" pitchFamily="34" charset="-128"/>
                <a:ea typeface="苹方-简" panose="020B0400000000000000" pitchFamily="34" charset="-128"/>
              </a:rPr>
              <a:t>2</a:t>
            </a:r>
            <a:r>
              <a:rPr lang="zh-CN" altLang="en-US" dirty="0">
                <a:latin typeface="苹方-简" panose="020B0400000000000000" pitchFamily="34" charset="-128"/>
                <a:ea typeface="苹方-简" panose="020B0400000000000000" pitchFamily="34" charset="-128"/>
              </a:rPr>
              <a:t>） 使用</a:t>
            </a:r>
            <a:r>
              <a:rPr lang="en-US" altLang="zh-CN" dirty="0">
                <a:latin typeface="苹方-简" panose="020B0400000000000000" pitchFamily="34" charset="-128"/>
                <a:ea typeface="苹方-简" panose="020B0400000000000000" pitchFamily="34" charset="-128"/>
              </a:rPr>
              <a:t>bind()</a:t>
            </a:r>
            <a:r>
              <a:rPr lang="zh-CN" altLang="en-US" dirty="0">
                <a:latin typeface="苹方-简" panose="020B0400000000000000" pitchFamily="34" charset="-128"/>
                <a:ea typeface="苹方-简" panose="020B0400000000000000" pitchFamily="34" charset="-128"/>
              </a:rPr>
              <a:t>绑定本地</a:t>
            </a:r>
            <a:r>
              <a:rPr lang="en-US" altLang="zh-CN" dirty="0">
                <a:latin typeface="苹方-简" panose="020B0400000000000000" pitchFamily="34" charset="-128"/>
                <a:ea typeface="苹方-简" panose="020B0400000000000000" pitchFamily="34" charset="-128"/>
              </a:rPr>
              <a:t>IP</a:t>
            </a:r>
            <a:r>
              <a:rPr lang="zh-CN" altLang="en-US" dirty="0">
                <a:latin typeface="苹方-简" panose="020B0400000000000000" pitchFamily="34" charset="-128"/>
                <a:ea typeface="苹方-简" panose="020B0400000000000000" pitchFamily="34" charset="-128"/>
              </a:rPr>
              <a:t>和端口信息</a:t>
            </a:r>
          </a:p>
          <a:p>
            <a:pPr algn="l"/>
            <a:r>
              <a:rPr lang="en-US" altLang="zh-CN" dirty="0">
                <a:latin typeface="苹方-简" panose="020B0400000000000000" pitchFamily="34" charset="-128"/>
                <a:ea typeface="苹方-简" panose="020B0400000000000000" pitchFamily="34" charset="-128"/>
              </a:rPr>
              <a:t>3</a:t>
            </a:r>
            <a:r>
              <a:rPr lang="zh-CN" altLang="en-US" dirty="0">
                <a:latin typeface="苹方-简" panose="020B0400000000000000" pitchFamily="34" charset="-128"/>
                <a:ea typeface="苹方-简" panose="020B0400000000000000" pitchFamily="34" charset="-128"/>
              </a:rPr>
              <a:t>） 使用</a:t>
            </a:r>
            <a:r>
              <a:rPr lang="en-US" altLang="zh-CN" dirty="0">
                <a:latin typeface="苹方-简" panose="020B0400000000000000" pitchFamily="34" charset="-128"/>
                <a:ea typeface="苹方-简" panose="020B0400000000000000" pitchFamily="34" charset="-128"/>
              </a:rPr>
              <a:t>listen()</a:t>
            </a:r>
            <a:r>
              <a:rPr lang="zh-CN" altLang="en-US" dirty="0">
                <a:latin typeface="苹方-简" panose="020B0400000000000000" pitchFamily="34" charset="-128"/>
                <a:ea typeface="苹方-简" panose="020B0400000000000000" pitchFamily="34" charset="-128"/>
              </a:rPr>
              <a:t>使套接字可以被动链接，并能够接收来自其他人的链接</a:t>
            </a:r>
          </a:p>
          <a:p>
            <a:pPr algn="l"/>
            <a:r>
              <a:rPr lang="en-US" altLang="zh-CN" dirty="0">
                <a:latin typeface="苹方-简" panose="020B0400000000000000" pitchFamily="34" charset="-128"/>
                <a:ea typeface="苹方-简" panose="020B0400000000000000" pitchFamily="34" charset="-128"/>
              </a:rPr>
              <a:t>4</a:t>
            </a:r>
            <a:r>
              <a:rPr lang="zh-CN" altLang="en-US" dirty="0">
                <a:latin typeface="苹方-简" panose="020B0400000000000000" pitchFamily="34" charset="-128"/>
                <a:ea typeface="苹方-简" panose="020B0400000000000000" pitchFamily="34" charset="-128"/>
              </a:rPr>
              <a:t>） 使用</a:t>
            </a:r>
            <a:r>
              <a:rPr lang="en-US" altLang="zh-CN" dirty="0">
                <a:latin typeface="苹方-简" panose="020B0400000000000000" pitchFamily="34" charset="-128"/>
                <a:ea typeface="苹方-简" panose="020B0400000000000000" pitchFamily="34" charset="-128"/>
              </a:rPr>
              <a:t>accept()</a:t>
            </a:r>
            <a:r>
              <a:rPr lang="zh-CN" altLang="en-US" dirty="0">
                <a:latin typeface="苹方-简" panose="020B0400000000000000" pitchFamily="34" charset="-128"/>
                <a:ea typeface="苹方-简" panose="020B0400000000000000" pitchFamily="34" charset="-128"/>
              </a:rPr>
              <a:t>等待客户端的连接。如果一个新的客户端连接到服务器，则会生成一个专门为该客户端服务的新套接字</a:t>
            </a:r>
          </a:p>
          <a:p>
            <a:pPr algn="l"/>
            <a:r>
              <a:rPr lang="en-US" altLang="zh-CN" dirty="0">
                <a:latin typeface="苹方-简" panose="020B0400000000000000" pitchFamily="34" charset="-128"/>
                <a:ea typeface="苹方-简" panose="020B0400000000000000" pitchFamily="34" charset="-128"/>
              </a:rPr>
              <a:t>5</a:t>
            </a:r>
            <a:r>
              <a:rPr lang="zh-CN" altLang="en-US" dirty="0">
                <a:latin typeface="苹方-简" panose="020B0400000000000000" pitchFamily="34" charset="-128"/>
                <a:ea typeface="苹方-简" panose="020B0400000000000000" pitchFamily="34" charset="-128"/>
              </a:rPr>
              <a:t>） 然后，使用</a:t>
            </a:r>
            <a:r>
              <a:rPr lang="en-US" altLang="zh-CN" dirty="0" err="1">
                <a:latin typeface="苹方-简" panose="020B0400000000000000" pitchFamily="34" charset="-128"/>
                <a:ea typeface="苹方-简" panose="020B0400000000000000" pitchFamily="34" charset="-128"/>
              </a:rPr>
              <a:t>recv</a:t>
            </a:r>
            <a:r>
              <a:rPr lang="en-US" altLang="zh-CN" dirty="0">
                <a:latin typeface="苹方-简" panose="020B0400000000000000" pitchFamily="34" charset="-128"/>
                <a:ea typeface="苹方-简" panose="020B0400000000000000" pitchFamily="34" charset="-128"/>
              </a:rPr>
              <a:t>()</a:t>
            </a:r>
            <a:r>
              <a:rPr lang="zh-CN" altLang="en-US" dirty="0">
                <a:latin typeface="苹方-简" panose="020B0400000000000000" pitchFamily="34" charset="-128"/>
                <a:ea typeface="苹方-简" panose="020B0400000000000000" pitchFamily="34" charset="-128"/>
              </a:rPr>
              <a:t>函数接受对方发送的数据</a:t>
            </a:r>
          </a:p>
        </p:txBody>
      </p:sp>
      <p:pic>
        <p:nvPicPr>
          <p:cNvPr id="3" name="已录下的声音">
            <a:hlinkClick r:id="" action="ppaction://media"/>
            <a:extLst>
              <a:ext uri="{FF2B5EF4-FFF2-40B4-BE49-F238E27FC236}">
                <a16:creationId xmlns:a16="http://schemas.microsoft.com/office/drawing/2014/main" id="{9DA3746C-8C11-42E4-8044-2EBA542A4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5" name="图片 4">
            <a:extLst>
              <a:ext uri="{FF2B5EF4-FFF2-40B4-BE49-F238E27FC236}">
                <a16:creationId xmlns:a16="http://schemas.microsoft.com/office/drawing/2014/main" id="{7C5C3352-51C0-42E6-A6C5-6D6A26CCBBCF}"/>
              </a:ext>
            </a:extLst>
          </p:cNvPr>
          <p:cNvPicPr/>
          <p:nvPr/>
        </p:nvPicPr>
        <p:blipFill>
          <a:blip r:embed="rId5"/>
          <a:stretch>
            <a:fillRect/>
          </a:stretch>
        </p:blipFill>
        <p:spPr>
          <a:xfrm>
            <a:off x="9793371" y="2758697"/>
            <a:ext cx="5366418" cy="10732713"/>
          </a:xfrm>
          <a:prstGeom prst="rect">
            <a:avLst/>
          </a:prstGeom>
        </p:spPr>
      </p:pic>
    </p:spTree>
    <p:extLst>
      <p:ext uri="{BB962C8B-B14F-4D97-AF65-F5344CB8AC3E}">
        <p14:creationId xmlns:p14="http://schemas.microsoft.com/office/powerpoint/2010/main" val="1968210974"/>
      </p:ext>
    </p:extLst>
  </p:cSld>
  <p:clrMapOvr>
    <a:masterClrMapping/>
  </p:clrMapOvr>
  <p:transition spd="med" advTm="1162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程序设计</a:t>
            </a:r>
            <a:r>
              <a:rPr lang="en-US" altLang="zh-CN" dirty="0">
                <a:latin typeface="苹方-简" panose="020B0400000000000000" pitchFamily="34" charset="-128"/>
                <a:ea typeface="苹方-简" panose="020B0400000000000000" pitchFamily="34" charset="-128"/>
              </a:rPr>
              <a:t>-2</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0" y="2898184"/>
            <a:ext cx="7777747" cy="9717436"/>
          </a:xfrm>
          <a:prstGeom prst="rect">
            <a:avLst/>
          </a:prstGeom>
        </p:spPr>
        <p:txBody>
          <a:bodyPr>
            <a:normAutofit lnSpcReduction="10000"/>
          </a:bodyPr>
          <a:lstStyle/>
          <a:p>
            <a:pPr algn="l"/>
            <a:r>
              <a:rPr lang="zh-CN" altLang="en-US" sz="4000" dirty="0">
                <a:latin typeface="苹方-简" panose="020B0400000000000000" pitchFamily="34" charset="-128"/>
                <a:ea typeface="苹方-简" panose="020B0400000000000000" pitchFamily="34" charset="-128"/>
              </a:rPr>
              <a:t>线程池管理的一般流程如下：</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1</a:t>
            </a:r>
            <a:r>
              <a:rPr lang="zh-CN" altLang="en-US" sz="4000" dirty="0">
                <a:latin typeface="苹方-简" panose="020B0400000000000000" pitchFamily="34" charset="-128"/>
                <a:ea typeface="苹方-简" panose="020B0400000000000000" pitchFamily="34" charset="-128"/>
              </a:rPr>
              <a:t>）服务器创建线程池，自动调用</a:t>
            </a:r>
            <a:r>
              <a:rPr lang="en-US" altLang="zh-CN" sz="4000" dirty="0">
                <a:latin typeface="苹方-简" panose="020B0400000000000000" pitchFamily="34" charset="-128"/>
                <a:ea typeface="苹方-简" panose="020B0400000000000000" pitchFamily="34" charset="-128"/>
              </a:rPr>
              <a:t>__</a:t>
            </a:r>
            <a:r>
              <a:rPr lang="en-US" altLang="zh-CN" sz="4000" dirty="0" err="1">
                <a:latin typeface="苹方-简" panose="020B0400000000000000" pitchFamily="34" charset="-128"/>
                <a:ea typeface="苹方-简" panose="020B0400000000000000" pitchFamily="34" charset="-128"/>
              </a:rPr>
              <a:t>init</a:t>
            </a:r>
            <a:r>
              <a:rPr lang="en-US" altLang="zh-CN" sz="4000" dirty="0">
                <a:latin typeface="苹方-简" panose="020B0400000000000000" pitchFamily="34" charset="-128"/>
                <a:ea typeface="苹方-简" panose="020B0400000000000000" pitchFamily="34" charset="-128"/>
              </a:rPr>
              <a:t>__()</a:t>
            </a:r>
            <a:r>
              <a:rPr lang="zh-CN" altLang="en-US" sz="4000" dirty="0">
                <a:latin typeface="苹方-简" panose="020B0400000000000000" pitchFamily="34" charset="-128"/>
                <a:ea typeface="苹方-简" panose="020B0400000000000000" pitchFamily="34" charset="-128"/>
              </a:rPr>
              <a:t>函数进行线程池初始化，开始线程池运行周期。</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2</a:t>
            </a:r>
            <a:r>
              <a:rPr lang="zh-CN" altLang="en-US" sz="4000" dirty="0">
                <a:latin typeface="苹方-简" panose="020B0400000000000000" pitchFamily="34" charset="-128"/>
                <a:ea typeface="苹方-简" panose="020B0400000000000000" pitchFamily="34" charset="-128"/>
              </a:rPr>
              <a:t>）创建的线程池线程调用</a:t>
            </a:r>
            <a:r>
              <a:rPr lang="en-US" altLang="zh-CN" sz="4000" dirty="0">
                <a:latin typeface="苹方-简" panose="020B0400000000000000" pitchFamily="34" charset="-128"/>
                <a:ea typeface="苹方-简" panose="020B0400000000000000" pitchFamily="34" charset="-128"/>
              </a:rPr>
              <a:t>run()</a:t>
            </a:r>
            <a:r>
              <a:rPr lang="zh-CN" altLang="en-US" sz="4000" dirty="0">
                <a:latin typeface="苹方-简" panose="020B0400000000000000" pitchFamily="34" charset="-128"/>
                <a:ea typeface="苹方-简" panose="020B0400000000000000" pitchFamily="34" charset="-128"/>
              </a:rPr>
              <a:t>函数周期性开始执行管理任务。</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3</a:t>
            </a:r>
            <a:r>
              <a:rPr lang="zh-CN" altLang="en-US" sz="4000" dirty="0">
                <a:latin typeface="苹方-简" panose="020B0400000000000000" pitchFamily="34" charset="-128"/>
                <a:ea typeface="苹方-简" panose="020B0400000000000000" pitchFamily="34" charset="-128"/>
              </a:rPr>
              <a:t>）针对每个请求进行</a:t>
            </a:r>
            <a:r>
              <a:rPr lang="en-US" altLang="zh-CN" sz="4000" dirty="0">
                <a:latin typeface="苹方-简" panose="020B0400000000000000" pitchFamily="34" charset="-128"/>
                <a:ea typeface="苹方-简" panose="020B0400000000000000" pitchFamily="34" charset="-128"/>
              </a:rPr>
              <a:t>worker</a:t>
            </a:r>
            <a:r>
              <a:rPr lang="zh-CN" altLang="en-US" sz="4000" dirty="0">
                <a:latin typeface="苹方-简" panose="020B0400000000000000" pitchFamily="34" charset="-128"/>
                <a:ea typeface="苹方-简" panose="020B0400000000000000" pitchFamily="34" charset="-128"/>
              </a:rPr>
              <a:t>类的实例化，为每一个客户端创建访问线程。</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4</a:t>
            </a:r>
            <a:r>
              <a:rPr lang="zh-CN" altLang="en-US" sz="4000" dirty="0">
                <a:latin typeface="苹方-简" panose="020B0400000000000000" pitchFamily="34" charset="-128"/>
                <a:ea typeface="苹方-简" panose="020B0400000000000000" pitchFamily="34" charset="-128"/>
              </a:rPr>
              <a:t>）检查线程池中的线程数量是否到达最大值，如果到达最大值，则将队首线程进行销毁进行资源释放并进行相关日志打印，否则不进行操作。</a:t>
            </a:r>
          </a:p>
          <a:p>
            <a:pPr algn="l"/>
            <a:r>
              <a:rPr lang="zh-CN" altLang="en-US" sz="4000" dirty="0">
                <a:latin typeface="苹方-简" panose="020B0400000000000000" pitchFamily="34" charset="-128"/>
                <a:ea typeface="苹方-简" panose="020B0400000000000000" pitchFamily="34" charset="-128"/>
              </a:rPr>
              <a:t>（</a:t>
            </a:r>
            <a:r>
              <a:rPr lang="en-US" altLang="zh-CN" sz="4000" dirty="0">
                <a:latin typeface="苹方-简" panose="020B0400000000000000" pitchFamily="34" charset="-128"/>
                <a:ea typeface="苹方-简" panose="020B0400000000000000" pitchFamily="34" charset="-128"/>
              </a:rPr>
              <a:t>5</a:t>
            </a:r>
            <a:r>
              <a:rPr lang="zh-CN" altLang="en-US" sz="4000" dirty="0">
                <a:latin typeface="苹方-简" panose="020B0400000000000000" pitchFamily="34" charset="-128"/>
                <a:ea typeface="苹方-简" panose="020B0400000000000000" pitchFamily="34" charset="-128"/>
              </a:rPr>
              <a:t>）如果该运行周期完成，则该周期结束，否则继续进行上述的检测。</a:t>
            </a:r>
          </a:p>
        </p:txBody>
      </p:sp>
      <p:pic>
        <p:nvPicPr>
          <p:cNvPr id="2" name="已录下的声音">
            <a:hlinkClick r:id="" action="ppaction://media"/>
            <a:extLst>
              <a:ext uri="{FF2B5EF4-FFF2-40B4-BE49-F238E27FC236}">
                <a16:creationId xmlns:a16="http://schemas.microsoft.com/office/drawing/2014/main" id="{DD98327D-3590-43A2-8F90-88FAA04214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3" name="图片 2">
            <a:extLst>
              <a:ext uri="{FF2B5EF4-FFF2-40B4-BE49-F238E27FC236}">
                <a16:creationId xmlns:a16="http://schemas.microsoft.com/office/drawing/2014/main" id="{794FF45B-64D4-4828-A23E-D0F60123E771}"/>
              </a:ext>
            </a:extLst>
          </p:cNvPr>
          <p:cNvPicPr>
            <a:picLocks noChangeAspect="1"/>
          </p:cNvPicPr>
          <p:nvPr/>
        </p:nvPicPr>
        <p:blipFill>
          <a:blip r:embed="rId5"/>
          <a:stretch>
            <a:fillRect/>
          </a:stretch>
        </p:blipFill>
        <p:spPr>
          <a:xfrm>
            <a:off x="9808695" y="2758698"/>
            <a:ext cx="7901789" cy="10569166"/>
          </a:xfrm>
          <a:prstGeom prst="rect">
            <a:avLst/>
          </a:prstGeom>
        </p:spPr>
      </p:pic>
    </p:spTree>
    <p:extLst>
      <p:ext uri="{BB962C8B-B14F-4D97-AF65-F5344CB8AC3E}">
        <p14:creationId xmlns:p14="http://schemas.microsoft.com/office/powerpoint/2010/main" val="3411894525"/>
      </p:ext>
    </p:extLst>
  </p:cSld>
  <p:clrMapOvr>
    <a:masterClrMapping/>
  </p:clrMapOvr>
  <p:transition spd="med" advTm="1312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100%"/>
          <p:cNvSpPr txBox="1">
            <a:spLocks noGrp="1"/>
          </p:cNvSpPr>
          <p:nvPr>
            <p:ph type="body" sz="half" idx="1"/>
          </p:nvPr>
        </p:nvSpPr>
        <p:spPr>
          <a:xfrm>
            <a:off x="1270000" y="739121"/>
            <a:ext cx="21844000" cy="2019577"/>
          </a:xfrm>
          <a:prstGeom prst="rect">
            <a:avLst/>
          </a:prstGeom>
        </p:spPr>
        <p:txBody>
          <a:bodyPr>
            <a:normAutofit fontScale="77500" lnSpcReduction="20000"/>
          </a:bodyPr>
          <a:lstStyle/>
          <a:p>
            <a:r>
              <a:rPr lang="zh-CN" altLang="en-US" dirty="0">
                <a:latin typeface="苹方-简" panose="020B0400000000000000" pitchFamily="34" charset="-128"/>
                <a:ea typeface="苹方-简" panose="020B0400000000000000" pitchFamily="34" charset="-128"/>
              </a:rPr>
              <a:t>程序设计</a:t>
            </a:r>
            <a:r>
              <a:rPr lang="en-US" altLang="zh-CN" dirty="0">
                <a:latin typeface="苹方-简" panose="020B0400000000000000" pitchFamily="34" charset="-128"/>
                <a:ea typeface="苹方-简" panose="020B0400000000000000" pitchFamily="34" charset="-128"/>
              </a:rPr>
              <a:t>-2</a:t>
            </a:r>
            <a:endParaRPr dirty="0">
              <a:latin typeface="苹方-简" panose="020B0400000000000000" pitchFamily="34" charset="-128"/>
              <a:ea typeface="苹方-简" panose="020B0400000000000000" pitchFamily="34" charset="-128"/>
            </a:endParaRPr>
          </a:p>
        </p:txBody>
      </p:sp>
      <p:sp>
        <p:nvSpPr>
          <p:cNvPr id="160" name="事实信息"/>
          <p:cNvSpPr txBox="1">
            <a:spLocks noGrp="1"/>
          </p:cNvSpPr>
          <p:nvPr>
            <p:ph type="body" idx="21"/>
          </p:nvPr>
        </p:nvSpPr>
        <p:spPr>
          <a:xfrm>
            <a:off x="1270001" y="2898183"/>
            <a:ext cx="7264400" cy="9534449"/>
          </a:xfrm>
          <a:prstGeom prst="rect">
            <a:avLst/>
          </a:prstGeom>
        </p:spPr>
        <p:txBody>
          <a:bodyPr>
            <a:normAutofit fontScale="70000" lnSpcReduction="20000"/>
          </a:bodyPr>
          <a:lstStyle/>
          <a:p>
            <a:pPr algn="l"/>
            <a:r>
              <a:rPr lang="en-US" altLang="zh-CN" sz="4000" dirty="0">
                <a:latin typeface="苹方-简" panose="020B0400000000000000" pitchFamily="34" charset="-128"/>
                <a:ea typeface="苹方-简" panose="020B0400000000000000" pitchFamily="34" charset="-128"/>
              </a:rPr>
              <a:t>HTTP1.0</a:t>
            </a:r>
            <a:r>
              <a:rPr lang="zh-CN" altLang="en-US" sz="4000" dirty="0">
                <a:latin typeface="苹方-简" panose="020B0400000000000000" pitchFamily="34" charset="-128"/>
                <a:ea typeface="苹方-简" panose="020B0400000000000000" pitchFamily="34" charset="-128"/>
              </a:rPr>
              <a:t>的请求和响应流程如下：</a:t>
            </a:r>
          </a:p>
          <a:p>
            <a:pPr algn="l"/>
            <a:endParaRPr lang="zh-CN" altLang="en-US" sz="4000" dirty="0">
              <a:latin typeface="苹方-简" panose="020B0400000000000000" pitchFamily="34" charset="-128"/>
              <a:ea typeface="苹方-简" panose="020B0400000000000000" pitchFamily="34" charset="-128"/>
            </a:endParaRPr>
          </a:p>
          <a:p>
            <a:pPr algn="l"/>
            <a:r>
              <a:rPr lang="en-US" altLang="zh-CN" sz="4000" dirty="0">
                <a:latin typeface="苹方-简" panose="020B0400000000000000" pitchFamily="34" charset="-128"/>
                <a:ea typeface="苹方-简" panose="020B0400000000000000" pitchFamily="34" charset="-128"/>
              </a:rPr>
              <a:t>(1)	</a:t>
            </a:r>
            <a:r>
              <a:rPr lang="zh-CN" altLang="en-US" sz="4000" dirty="0">
                <a:latin typeface="苹方-简" panose="020B0400000000000000" pitchFamily="34" charset="-128"/>
                <a:ea typeface="苹方-简" panose="020B0400000000000000" pitchFamily="34" charset="-128"/>
              </a:rPr>
              <a:t>在端口</a:t>
            </a:r>
            <a:r>
              <a:rPr lang="en-US" altLang="zh-CN" sz="4000" dirty="0">
                <a:latin typeface="苹方-简" panose="020B0400000000000000" pitchFamily="34" charset="-128"/>
                <a:ea typeface="苹方-简" panose="020B0400000000000000" pitchFamily="34" charset="-128"/>
              </a:rPr>
              <a:t>8888</a:t>
            </a:r>
            <a:r>
              <a:rPr lang="zh-CN" altLang="en-US" sz="4000" dirty="0">
                <a:latin typeface="苹方-简" panose="020B0400000000000000" pitchFamily="34" charset="-128"/>
                <a:ea typeface="苹方-简" panose="020B0400000000000000" pitchFamily="34" charset="-128"/>
              </a:rPr>
              <a:t>上创建一个服务器套接字。</a:t>
            </a:r>
          </a:p>
          <a:p>
            <a:pPr algn="l"/>
            <a:r>
              <a:rPr lang="en-US" altLang="zh-CN" sz="4000" dirty="0">
                <a:latin typeface="苹方-简" panose="020B0400000000000000" pitchFamily="34" charset="-128"/>
                <a:ea typeface="苹方-简" panose="020B0400000000000000" pitchFamily="34" charset="-128"/>
              </a:rPr>
              <a:t>(2)	</a:t>
            </a:r>
            <a:r>
              <a:rPr lang="zh-CN" altLang="en-US" sz="4000" dirty="0">
                <a:latin typeface="苹方-简" panose="020B0400000000000000" pitchFamily="34" charset="-128"/>
                <a:ea typeface="苹方-简" panose="020B0400000000000000" pitchFamily="34" charset="-128"/>
              </a:rPr>
              <a:t>输入一个无限循环：</a:t>
            </a:r>
          </a:p>
          <a:p>
            <a:pPr algn="l"/>
            <a:r>
              <a:rPr lang="en-US" altLang="zh-CN" sz="4000" dirty="0">
                <a:latin typeface="苹方-简" panose="020B0400000000000000" pitchFamily="34" charset="-128"/>
                <a:ea typeface="苹方-简" panose="020B0400000000000000" pitchFamily="34" charset="-128"/>
              </a:rPr>
              <a:t>A.	</a:t>
            </a:r>
            <a:r>
              <a:rPr lang="zh-CN" altLang="en-US" sz="4000" dirty="0">
                <a:latin typeface="苹方-简" panose="020B0400000000000000" pitchFamily="34" charset="-128"/>
                <a:ea typeface="苹方-简" panose="020B0400000000000000" pitchFamily="34" charset="-128"/>
              </a:rPr>
              <a:t>接受下一个连接。</a:t>
            </a:r>
          </a:p>
          <a:p>
            <a:pPr algn="l"/>
            <a:r>
              <a:rPr lang="zh-CN" altLang="en-US" sz="4000" dirty="0">
                <a:latin typeface="苹方-简" panose="020B0400000000000000" pitchFamily="34" charset="-128"/>
                <a:ea typeface="苹方-简" panose="020B0400000000000000" pitchFamily="34" charset="-128"/>
              </a:rPr>
              <a:t>如果已经存在最大连接，请关闭最旧的线程的客户端套接字以终止该线程。这将导致工作线程在下次尝试从套接字读取或写入套接字时收到错误或异常。然后工作线程应该退出。如果同时打开的连接总数超过</a:t>
            </a:r>
            <a:r>
              <a:rPr lang="en-US" altLang="zh-CN" sz="4000" dirty="0" err="1">
                <a:latin typeface="苹方-简" panose="020B0400000000000000" pitchFamily="34" charset="-128"/>
                <a:ea typeface="苹方-简" panose="020B0400000000000000" pitchFamily="34" charset="-128"/>
              </a:rPr>
              <a:t>maxConnections</a:t>
            </a:r>
            <a:r>
              <a:rPr lang="zh-CN" altLang="en-US" sz="4000" dirty="0">
                <a:latin typeface="苹方-简" panose="020B0400000000000000" pitchFamily="34" charset="-128"/>
                <a:ea typeface="苹方-简" panose="020B0400000000000000" pitchFamily="34" charset="-128"/>
              </a:rPr>
              <a:t>，则服务器将开始关闭最旧的打开连接</a:t>
            </a:r>
          </a:p>
          <a:p>
            <a:pPr algn="l"/>
            <a:r>
              <a:rPr lang="zh-CN" altLang="en-US" sz="4000" dirty="0">
                <a:latin typeface="苹方-简" panose="020B0400000000000000" pitchFamily="34" charset="-128"/>
                <a:ea typeface="苹方-简" panose="020B0400000000000000" pitchFamily="34" charset="-128"/>
              </a:rPr>
              <a:t> </a:t>
            </a:r>
          </a:p>
          <a:p>
            <a:pPr algn="l"/>
            <a:r>
              <a:rPr lang="zh-CN" altLang="en-US" sz="4000" dirty="0">
                <a:latin typeface="苹方-简" panose="020B0400000000000000" pitchFamily="34" charset="-128"/>
                <a:ea typeface="苹方-简" panose="020B0400000000000000" pitchFamily="34" charset="-128"/>
              </a:rPr>
              <a:t>连接及其关联的工作线程将失效。终止的工作线程应该清理任何共享状态，并在终止之前关闭其套接字端。请记住，连接也可以通过其他方式关闭。例如，客户端可以关闭连接。在这种情况下，关联的工作线程应该检测到套接字已关闭，清除任何共享状态，然后退出。</a:t>
            </a:r>
          </a:p>
          <a:p>
            <a:pPr algn="l"/>
            <a:r>
              <a:rPr lang="en-US" altLang="zh-CN" sz="4000" dirty="0">
                <a:latin typeface="苹方-简" panose="020B0400000000000000" pitchFamily="34" charset="-128"/>
                <a:ea typeface="苹方-简" panose="020B0400000000000000" pitchFamily="34" charset="-128"/>
              </a:rPr>
              <a:t>B.	</a:t>
            </a:r>
            <a:r>
              <a:rPr lang="zh-CN" altLang="en-US" sz="4000" dirty="0">
                <a:latin typeface="苹方-简" panose="020B0400000000000000" pitchFamily="34" charset="-128"/>
                <a:ea typeface="苹方-简" panose="020B0400000000000000" pitchFamily="34" charset="-128"/>
              </a:rPr>
              <a:t>创建一个新线程来处理新客户端的连接，并将</a:t>
            </a:r>
            <a:r>
              <a:rPr lang="en-US" altLang="zh-CN" sz="4000" dirty="0">
                <a:latin typeface="苹方-简" panose="020B0400000000000000" pitchFamily="34" charset="-128"/>
                <a:ea typeface="苹方-简" panose="020B0400000000000000" pitchFamily="34" charset="-128"/>
              </a:rPr>
              <a:t>accept</a:t>
            </a:r>
            <a:r>
              <a:rPr lang="zh-CN" altLang="en-US" sz="4000" dirty="0">
                <a:latin typeface="苹方-简" panose="020B0400000000000000" pitchFamily="34" charset="-128"/>
                <a:ea typeface="苹方-简" panose="020B0400000000000000" pitchFamily="34" charset="-128"/>
              </a:rPr>
              <a:t>返回的客户端套接字传递给它。</a:t>
            </a:r>
          </a:p>
          <a:p>
            <a:pPr algn="l"/>
            <a:r>
              <a:rPr lang="zh-CN" altLang="en-US" sz="4000" dirty="0">
                <a:latin typeface="苹方-简" panose="020B0400000000000000" pitchFamily="34" charset="-128"/>
                <a:ea typeface="苹方-简" panose="020B0400000000000000" pitchFamily="34" charset="-128"/>
              </a:rPr>
              <a:t>只有在遇到错误或异常时，主服务器线程才应该退出。</a:t>
            </a:r>
          </a:p>
          <a:p>
            <a:pPr algn="l"/>
            <a:r>
              <a:rPr lang="zh-CN" altLang="en-US" sz="4000" dirty="0">
                <a:latin typeface="苹方-简" panose="020B0400000000000000" pitchFamily="34" charset="-128"/>
                <a:ea typeface="苹方-简" panose="020B0400000000000000" pitchFamily="34" charset="-128"/>
              </a:rPr>
              <a:t>工作线程可以处于无限循环中，只有当它遇到错误或异常，或者套接字被主服务器线程或客户端关闭时，才会退出。否则，工作线程将继续处理来自客户端的</a:t>
            </a:r>
            <a:r>
              <a:rPr lang="en-US" altLang="zh-CN" sz="4000" dirty="0">
                <a:latin typeface="苹方-简" panose="020B0400000000000000" pitchFamily="34" charset="-128"/>
                <a:ea typeface="苹方-简" panose="020B0400000000000000" pitchFamily="34" charset="-128"/>
              </a:rPr>
              <a:t>HTTP</a:t>
            </a:r>
            <a:r>
              <a:rPr lang="zh-CN" altLang="en-US" sz="4000" dirty="0">
                <a:latin typeface="苹方-简" panose="020B0400000000000000" pitchFamily="34" charset="-128"/>
                <a:ea typeface="苹方-简" panose="020B0400000000000000" pitchFamily="34" charset="-128"/>
              </a:rPr>
              <a:t>请求。</a:t>
            </a:r>
          </a:p>
        </p:txBody>
      </p:sp>
      <p:pic>
        <p:nvPicPr>
          <p:cNvPr id="2" name="已录下的声音">
            <a:hlinkClick r:id="" action="ppaction://media"/>
            <a:extLst>
              <a:ext uri="{FF2B5EF4-FFF2-40B4-BE49-F238E27FC236}">
                <a16:creationId xmlns:a16="http://schemas.microsoft.com/office/drawing/2014/main" id="{DD98327D-3590-43A2-8F90-88FAA04214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8800" y="6654800"/>
            <a:ext cx="406400" cy="406400"/>
          </a:xfrm>
          <a:prstGeom prst="rect">
            <a:avLst/>
          </a:prstGeom>
        </p:spPr>
      </p:pic>
      <p:pic>
        <p:nvPicPr>
          <p:cNvPr id="4" name="图片 3">
            <a:extLst>
              <a:ext uri="{FF2B5EF4-FFF2-40B4-BE49-F238E27FC236}">
                <a16:creationId xmlns:a16="http://schemas.microsoft.com/office/drawing/2014/main" id="{26F30749-E95B-47FC-AA50-BD9FA9607A49}"/>
              </a:ext>
            </a:extLst>
          </p:cNvPr>
          <p:cNvPicPr>
            <a:picLocks noChangeAspect="1"/>
          </p:cNvPicPr>
          <p:nvPr/>
        </p:nvPicPr>
        <p:blipFill>
          <a:blip r:embed="rId5"/>
          <a:stretch>
            <a:fillRect/>
          </a:stretch>
        </p:blipFill>
        <p:spPr>
          <a:xfrm>
            <a:off x="9311390" y="2758698"/>
            <a:ext cx="5761219" cy="8846063"/>
          </a:xfrm>
          <a:prstGeom prst="rect">
            <a:avLst/>
          </a:prstGeom>
        </p:spPr>
      </p:pic>
    </p:spTree>
    <p:extLst>
      <p:ext uri="{BB962C8B-B14F-4D97-AF65-F5344CB8AC3E}">
        <p14:creationId xmlns:p14="http://schemas.microsoft.com/office/powerpoint/2010/main" val="1634733211"/>
      </p:ext>
    </p:extLst>
  </p:cSld>
  <p:clrMapOvr>
    <a:masterClrMapping/>
  </p:clrMapOvr>
  <p:transition spd="med" advTm="1312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526</TotalTime>
  <Words>1518</Words>
  <Application>Microsoft Office PowerPoint</Application>
  <PresentationFormat>自定义</PresentationFormat>
  <Paragraphs>86</Paragraphs>
  <Slides>20</Slides>
  <Notes>0</Notes>
  <HiddenSlides>0</HiddenSlides>
  <MMClips>7</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Avenir Next Demi Bold</vt:lpstr>
      <vt:lpstr>Avenir Next Medium</vt:lpstr>
      <vt:lpstr>Avenir Next Regular</vt:lpstr>
      <vt:lpstr>Helvetica Neue</vt:lpstr>
      <vt:lpstr>苹方-简</vt:lpstr>
      <vt:lpstr>Arial</vt:lpstr>
      <vt:lpstr>JetBrains Mono</vt:lpstr>
      <vt:lpstr>31_ColorGradientLight</vt:lpstr>
      <vt:lpstr>Network Programming Project 2</vt:lpstr>
      <vt:lpstr>PowerPoint 演示文稿</vt:lpstr>
      <vt:lpstr>项目简介</vt:lpstr>
      <vt:lpstr>PowerPoint 演示文稿</vt:lpstr>
      <vt:lpstr>PowerPoint 演示文稿</vt:lpstr>
      <vt:lpstr>设计思路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Programming Project 1</dc:title>
  <dc:creator>DOCTORY</dc:creator>
  <cp:lastModifiedBy>董 若扬</cp:lastModifiedBy>
  <cp:revision>36</cp:revision>
  <dcterms:modified xsi:type="dcterms:W3CDTF">2023-07-03T15:47:18Z</dcterms:modified>
</cp:coreProperties>
</file>